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3A_76799BDF.xml" ContentType="application/vnd.ms-powerpoint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9" r:id="rId1"/>
  </p:sldMasterIdLst>
  <p:notesMasterIdLst>
    <p:notesMasterId r:id="rId29"/>
  </p:notesMasterIdLst>
  <p:handoutMasterIdLst>
    <p:handoutMasterId r:id="rId30"/>
  </p:handoutMasterIdLst>
  <p:sldIdLst>
    <p:sldId id="304" r:id="rId2"/>
    <p:sldId id="306" r:id="rId3"/>
    <p:sldId id="307" r:id="rId4"/>
    <p:sldId id="308" r:id="rId5"/>
    <p:sldId id="309" r:id="rId6"/>
    <p:sldId id="310" r:id="rId7"/>
    <p:sldId id="322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35" r:id="rId17"/>
    <p:sldId id="333" r:id="rId18"/>
    <p:sldId id="325" r:id="rId19"/>
    <p:sldId id="324" r:id="rId20"/>
    <p:sldId id="319" r:id="rId21"/>
    <p:sldId id="334" r:id="rId22"/>
    <p:sldId id="326" r:id="rId23"/>
    <p:sldId id="323" r:id="rId24"/>
    <p:sldId id="329" r:id="rId25"/>
    <p:sldId id="328" r:id="rId26"/>
    <p:sldId id="332" r:id="rId27"/>
    <p:sldId id="330" r:id="rId28"/>
  </p:sldIdLst>
  <p:sldSz cx="12192000" cy="6858000"/>
  <p:notesSz cx="6797675" cy="9926638"/>
  <p:embeddedFontLst>
    <p:embeddedFont>
      <p:font typeface="IBM Plex Sans" panose="020B0503050203000203" pitchFamily="34" charset="0"/>
      <p:regular r:id="rId31"/>
      <p:bold r:id="rId32"/>
      <p:italic r:id="rId33"/>
      <p:boldItalic r:id="rId34"/>
    </p:embeddedFont>
    <p:embeddedFont>
      <p:font typeface="IBM Plex Sans Medium" panose="020B0603050203000203" pitchFamily="34" charset="0"/>
      <p:regular r:id="rId35"/>
      <p:italic r:id="rId36"/>
    </p:embeddedFont>
    <p:embeddedFont>
      <p:font typeface="IBM Plex Sans SemiBold" panose="020B0703050203000203" pitchFamily="34" charset="0"/>
      <p:regular r:id="rId37"/>
      <p:bold r:id="rId38"/>
      <p:italic r:id="rId39"/>
      <p:boldItalic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  <p:embeddedFont>
      <p:font typeface="Roboto Bold" panose="020B0604020202020204" charset="0"/>
      <p:bold r:id="rId45"/>
      <p:italic r:id="rId46"/>
      <p:boldItalic r:id="rId47"/>
    </p:embeddedFont>
    <p:embeddedFont>
      <p:font typeface="Roboto Regular" panose="020B0604020202020204" charset="0"/>
      <p:regular r:id="rId48"/>
      <p:bold r:id="rId49"/>
      <p:italic r:id="rId50"/>
      <p:boldItalic r:id="rId51"/>
    </p:embeddedFont>
    <p:embeddedFont>
      <p:font typeface="Segoe UI" panose="020B0502040204020203" pitchFamily="34" charset="0"/>
      <p:regular r:id="rId52"/>
      <p:bold r:id="rId53"/>
      <p:italic r:id="rId54"/>
      <p:boldItalic r:id="rId55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74906D-CD7D-DEEC-AB0E-4790FCB6F951}" name="Jared Poche" initials="JP" userId="1e6e382f47668c82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2F2F2"/>
    <a:srgbClr val="222222"/>
    <a:srgbClr val="373737"/>
    <a:srgbClr val="000000"/>
    <a:srgbClr val="CC0000"/>
    <a:srgbClr val="2F6ED7"/>
    <a:srgbClr val="8AB6EC"/>
    <a:srgbClr val="B1CEF2"/>
    <a:srgbClr val="D8E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E19DD0-E5D2-481D-AF1E-301F50318F82}" v="4" dt="2025-02-04T04:13:36.2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85317" autoAdjust="0"/>
  </p:normalViewPr>
  <p:slideViewPr>
    <p:cSldViewPr snapToGrid="0">
      <p:cViewPr varScale="1">
        <p:scale>
          <a:sx n="142" d="100"/>
          <a:sy n="142" d="100"/>
        </p:scale>
        <p:origin x="948" y="3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0" d="100"/>
          <a:sy n="140" d="100"/>
        </p:scale>
        <p:origin x="4624" y="208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55" Type="http://schemas.openxmlformats.org/officeDocument/2006/relationships/font" Target="fonts/font2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font" Target="fonts/font23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2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54" Type="http://schemas.openxmlformats.org/officeDocument/2006/relationships/font" Target="fonts/font24.fntdata"/><Relationship Id="rId62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font" Target="fonts/font22.fntdata"/><Relationship Id="rId6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red Poche" userId="1e6e382f47668c82" providerId="LiveId" clId="{14E19DD0-E5D2-481D-AF1E-301F50318F82}"/>
    <pc:docChg chg="undo redo custSel addSld modSld sldOrd">
      <pc:chgData name="Jared Poche" userId="1e6e382f47668c82" providerId="LiveId" clId="{14E19DD0-E5D2-481D-AF1E-301F50318F82}" dt="2025-02-04T16:44:27.057" v="505" actId="478"/>
      <pc:docMkLst>
        <pc:docMk/>
      </pc:docMkLst>
      <pc:sldChg chg="delSp modSp mod">
        <pc:chgData name="Jared Poche" userId="1e6e382f47668c82" providerId="LiveId" clId="{14E19DD0-E5D2-481D-AF1E-301F50318F82}" dt="2025-02-03T21:33:35.662" v="419" actId="478"/>
        <pc:sldMkLst>
          <pc:docMk/>
          <pc:sldMk cId="198067324" sldId="304"/>
        </pc:sldMkLst>
        <pc:spChg chg="mod">
          <ac:chgData name="Jared Poche" userId="1e6e382f47668c82" providerId="LiveId" clId="{14E19DD0-E5D2-481D-AF1E-301F50318F82}" dt="2025-02-03T21:33:32.861" v="418" actId="20577"/>
          <ac:spMkLst>
            <pc:docMk/>
            <pc:sldMk cId="198067324" sldId="304"/>
            <ac:spMk id="15" creationId="{DED46937-2DF0-834A-03B4-34B53D5196DA}"/>
          </ac:spMkLst>
        </pc:spChg>
        <pc:spChg chg="del mod">
          <ac:chgData name="Jared Poche" userId="1e6e382f47668c82" providerId="LiveId" clId="{14E19DD0-E5D2-481D-AF1E-301F50318F82}" dt="2025-02-03T21:33:35.662" v="419" actId="478"/>
          <ac:spMkLst>
            <pc:docMk/>
            <pc:sldMk cId="198067324" sldId="304"/>
            <ac:spMk id="16" creationId="{FFA2A868-5D1D-C10D-9D79-CCA97EC0F5A9}"/>
          </ac:spMkLst>
        </pc:spChg>
      </pc:sldChg>
      <pc:sldChg chg="addSp delSp modSp mod">
        <pc:chgData name="Jared Poche" userId="1e6e382f47668c82" providerId="LiveId" clId="{14E19DD0-E5D2-481D-AF1E-301F50318F82}" dt="2025-02-04T16:38:23.097" v="504" actId="20577"/>
        <pc:sldMkLst>
          <pc:docMk/>
          <pc:sldMk cId="1065171879" sldId="306"/>
        </pc:sldMkLst>
        <pc:spChg chg="mod">
          <ac:chgData name="Jared Poche" userId="1e6e382f47668c82" providerId="LiveId" clId="{14E19DD0-E5D2-481D-AF1E-301F50318F82}" dt="2025-02-03T21:33:43.735" v="420"/>
          <ac:spMkLst>
            <pc:docMk/>
            <pc:sldMk cId="1065171879" sldId="306"/>
            <ac:spMk id="3" creationId="{8B1C1925-A45C-C2B6-FD20-F2D8D5768F29}"/>
          </ac:spMkLst>
        </pc:spChg>
        <pc:spChg chg="del">
          <ac:chgData name="Jared Poche" userId="1e6e382f47668c82" providerId="LiveId" clId="{14E19DD0-E5D2-481D-AF1E-301F50318F82}" dt="2025-02-03T21:33:49.010" v="421" actId="478"/>
          <ac:spMkLst>
            <pc:docMk/>
            <pc:sldMk cId="1065171879" sldId="306"/>
            <ac:spMk id="8" creationId="{5ABC48D5-ADBC-AA32-F71F-188F63CBA1B9}"/>
          </ac:spMkLst>
        </pc:spChg>
        <pc:spChg chg="mod">
          <ac:chgData name="Jared Poche" userId="1e6e382f47668c82" providerId="LiveId" clId="{14E19DD0-E5D2-481D-AF1E-301F50318F82}" dt="2025-02-04T16:38:23.097" v="504" actId="20577"/>
          <ac:spMkLst>
            <pc:docMk/>
            <pc:sldMk cId="1065171879" sldId="306"/>
            <ac:spMk id="9" creationId="{E1161E76-65E6-C599-D444-6C29BD2A0302}"/>
          </ac:spMkLst>
        </pc:spChg>
        <pc:spChg chg="add del mod">
          <ac:chgData name="Jared Poche" userId="1e6e382f47668c82" providerId="LiveId" clId="{14E19DD0-E5D2-481D-AF1E-301F50318F82}" dt="2025-02-03T21:33:52.511" v="422" actId="478"/>
          <ac:spMkLst>
            <pc:docMk/>
            <pc:sldMk cId="1065171879" sldId="306"/>
            <ac:spMk id="14" creationId="{688B29B5-E302-0CAD-59A7-31A5C95D11EE}"/>
          </ac:spMkLst>
        </pc:spChg>
        <pc:picChg chg="mod">
          <ac:chgData name="Jared Poche" userId="1e6e382f47668c82" providerId="LiveId" clId="{14E19DD0-E5D2-481D-AF1E-301F50318F82}" dt="2025-02-03T21:34:11.534" v="423" actId="14826"/>
          <ac:picMkLst>
            <pc:docMk/>
            <pc:sldMk cId="1065171879" sldId="306"/>
            <ac:picMk id="12" creationId="{AEFF8058-8FF0-DAE6-4454-656144EE0D56}"/>
          </ac:picMkLst>
        </pc:picChg>
      </pc:sldChg>
      <pc:sldChg chg="modSp mod">
        <pc:chgData name="Jared Poche" userId="1e6e382f47668c82" providerId="LiveId" clId="{14E19DD0-E5D2-481D-AF1E-301F50318F82}" dt="2025-02-04T03:54:36.079" v="487" actId="20577"/>
        <pc:sldMkLst>
          <pc:docMk/>
          <pc:sldMk cId="531149150" sldId="308"/>
        </pc:sldMkLst>
        <pc:spChg chg="mod">
          <ac:chgData name="Jared Poche" userId="1e6e382f47668c82" providerId="LiveId" clId="{14E19DD0-E5D2-481D-AF1E-301F50318F82}" dt="2025-02-04T03:54:36.079" v="487" actId="20577"/>
          <ac:spMkLst>
            <pc:docMk/>
            <pc:sldMk cId="531149150" sldId="308"/>
            <ac:spMk id="18" creationId="{8B93FFFB-FB55-C87A-046E-6A96E3799436}"/>
          </ac:spMkLst>
        </pc:spChg>
      </pc:sldChg>
      <pc:sldChg chg="modSp mod">
        <pc:chgData name="Jared Poche" userId="1e6e382f47668c82" providerId="LiveId" clId="{14E19DD0-E5D2-481D-AF1E-301F50318F82}" dt="2025-02-04T03:44:36.817" v="462" actId="20577"/>
        <pc:sldMkLst>
          <pc:docMk/>
          <pc:sldMk cId="2307213348" sldId="309"/>
        </pc:sldMkLst>
        <pc:spChg chg="mod">
          <ac:chgData name="Jared Poche" userId="1e6e382f47668c82" providerId="LiveId" clId="{14E19DD0-E5D2-481D-AF1E-301F50318F82}" dt="2025-02-04T03:44:36.817" v="462" actId="20577"/>
          <ac:spMkLst>
            <pc:docMk/>
            <pc:sldMk cId="2307213348" sldId="309"/>
            <ac:spMk id="5" creationId="{81D01733-57B6-F571-5FAF-5CEA4140F95C}"/>
          </ac:spMkLst>
        </pc:spChg>
      </pc:sldChg>
      <pc:sldChg chg="addSp delSp modSp mod">
        <pc:chgData name="Jared Poche" userId="1e6e382f47668c82" providerId="LiveId" clId="{14E19DD0-E5D2-481D-AF1E-301F50318F82}" dt="2025-02-04T16:44:27.057" v="505" actId="478"/>
        <pc:sldMkLst>
          <pc:docMk/>
          <pc:sldMk cId="1809379290" sldId="310"/>
        </pc:sldMkLst>
        <pc:picChg chg="add del mod">
          <ac:chgData name="Jared Poche" userId="1e6e382f47668c82" providerId="LiveId" clId="{14E19DD0-E5D2-481D-AF1E-301F50318F82}" dt="2025-02-04T16:44:27.057" v="505" actId="478"/>
          <ac:picMkLst>
            <pc:docMk/>
            <pc:sldMk cId="1809379290" sldId="310"/>
            <ac:picMk id="5" creationId="{4D845C8E-2E1A-69A7-25E3-3EF5BE95F2D9}"/>
          </ac:picMkLst>
        </pc:picChg>
      </pc:sldChg>
      <pc:sldChg chg="modSp mod ord">
        <pc:chgData name="Jared Poche" userId="1e6e382f47668c82" providerId="LiveId" clId="{14E19DD0-E5D2-481D-AF1E-301F50318F82}" dt="2024-06-11T21:06:49.081" v="392"/>
        <pc:sldMkLst>
          <pc:docMk/>
          <pc:sldMk cId="2871118956" sldId="311"/>
        </pc:sldMkLst>
      </pc:sldChg>
      <pc:sldChg chg="ord">
        <pc:chgData name="Jared Poche" userId="1e6e382f47668c82" providerId="LiveId" clId="{14E19DD0-E5D2-481D-AF1E-301F50318F82}" dt="2024-03-12T20:51:35.902" v="370"/>
        <pc:sldMkLst>
          <pc:docMk/>
          <pc:sldMk cId="849791363" sldId="312"/>
        </pc:sldMkLst>
      </pc:sldChg>
      <pc:sldChg chg="ord">
        <pc:chgData name="Jared Poche" userId="1e6e382f47668c82" providerId="LiveId" clId="{14E19DD0-E5D2-481D-AF1E-301F50318F82}" dt="2024-03-12T20:51:37.113" v="372"/>
        <pc:sldMkLst>
          <pc:docMk/>
          <pc:sldMk cId="1619568574" sldId="313"/>
        </pc:sldMkLst>
      </pc:sldChg>
      <pc:sldChg chg="modSp mod">
        <pc:chgData name="Jared Poche" userId="1e6e382f47668c82" providerId="LiveId" clId="{14E19DD0-E5D2-481D-AF1E-301F50318F82}" dt="2023-03-08T18:55:58.160" v="17" actId="20577"/>
        <pc:sldMkLst>
          <pc:docMk/>
          <pc:sldMk cId="3033141768" sldId="316"/>
        </pc:sldMkLst>
      </pc:sldChg>
      <pc:sldChg chg="modSp mod">
        <pc:chgData name="Jared Poche" userId="1e6e382f47668c82" providerId="LiveId" clId="{14E19DD0-E5D2-481D-AF1E-301F50318F82}" dt="2023-03-08T19:00:39.381" v="70" actId="20577"/>
        <pc:sldMkLst>
          <pc:docMk/>
          <pc:sldMk cId="1778958634" sldId="317"/>
        </pc:sldMkLst>
      </pc:sldChg>
      <pc:sldChg chg="ord">
        <pc:chgData name="Jared Poche" userId="1e6e382f47668c82" providerId="LiveId" clId="{14E19DD0-E5D2-481D-AF1E-301F50318F82}" dt="2024-06-11T21:06:43.829" v="390"/>
        <pc:sldMkLst>
          <pc:docMk/>
          <pc:sldMk cId="271347992" sldId="322"/>
        </pc:sldMkLst>
      </pc:sldChg>
      <pc:sldChg chg="addSp delSp modSp mod modClrScheme chgLayout">
        <pc:chgData name="Jared Poche" userId="1e6e382f47668c82" providerId="LiveId" clId="{14E19DD0-E5D2-481D-AF1E-301F50318F82}" dt="2025-02-04T04:05:58.201" v="490" actId="700"/>
        <pc:sldMkLst>
          <pc:docMk/>
          <pc:sldMk cId="2528710174" sldId="324"/>
        </pc:sldMkLst>
        <pc:spChg chg="mod ord">
          <ac:chgData name="Jared Poche" userId="1e6e382f47668c82" providerId="LiveId" clId="{14E19DD0-E5D2-481D-AF1E-301F50318F82}" dt="2025-02-04T04:05:58.201" v="490" actId="700"/>
          <ac:spMkLst>
            <pc:docMk/>
            <pc:sldMk cId="2528710174" sldId="324"/>
            <ac:spMk id="2" creationId="{1D657F5A-8DC8-252C-52D7-4470F17F6F19}"/>
          </ac:spMkLst>
        </pc:spChg>
        <pc:spChg chg="mod ord">
          <ac:chgData name="Jared Poche" userId="1e6e382f47668c82" providerId="LiveId" clId="{14E19DD0-E5D2-481D-AF1E-301F50318F82}" dt="2025-02-04T04:05:58.201" v="490" actId="700"/>
          <ac:spMkLst>
            <pc:docMk/>
            <pc:sldMk cId="2528710174" sldId="324"/>
            <ac:spMk id="3" creationId="{523B0D28-E0D4-C626-160A-9048AF33E171}"/>
          </ac:spMkLst>
        </pc:spChg>
        <pc:spChg chg="add del mod ord">
          <ac:chgData name="Jared Poche" userId="1e6e382f47668c82" providerId="LiveId" clId="{14E19DD0-E5D2-481D-AF1E-301F50318F82}" dt="2025-02-04T04:05:58.201" v="490" actId="700"/>
          <ac:spMkLst>
            <pc:docMk/>
            <pc:sldMk cId="2528710174" sldId="324"/>
            <ac:spMk id="4" creationId="{73D48851-E1B8-B8E7-42FF-834DF4D27A4E}"/>
          </ac:spMkLst>
        </pc:spChg>
      </pc:sldChg>
      <pc:sldChg chg="modSp mod">
        <pc:chgData name="Jared Poche" userId="1e6e382f47668c82" providerId="LiveId" clId="{14E19DD0-E5D2-481D-AF1E-301F50318F82}" dt="2025-02-04T04:12:56.477" v="491" actId="1036"/>
        <pc:sldMkLst>
          <pc:docMk/>
          <pc:sldMk cId="2940921592" sldId="329"/>
        </pc:sldMkLst>
        <pc:spChg chg="mod">
          <ac:chgData name="Jared Poche" userId="1e6e382f47668c82" providerId="LiveId" clId="{14E19DD0-E5D2-481D-AF1E-301F50318F82}" dt="2025-02-04T04:12:56.477" v="491" actId="1036"/>
          <ac:spMkLst>
            <pc:docMk/>
            <pc:sldMk cId="2940921592" sldId="329"/>
            <ac:spMk id="2" creationId="{BE7CD386-47A8-43FC-2ED1-B9ABCA423565}"/>
          </ac:spMkLst>
        </pc:spChg>
      </pc:sldChg>
      <pc:sldChg chg="modSp">
        <pc:chgData name="Jared Poche" userId="1e6e382f47668c82" providerId="LiveId" clId="{14E19DD0-E5D2-481D-AF1E-301F50318F82}" dt="2025-02-04T04:13:36.260" v="492" actId="14826"/>
        <pc:sldMkLst>
          <pc:docMk/>
          <pc:sldMk cId="2057456205" sldId="332"/>
        </pc:sldMkLst>
        <pc:picChg chg="mod">
          <ac:chgData name="Jared Poche" userId="1e6e382f47668c82" providerId="LiveId" clId="{14E19DD0-E5D2-481D-AF1E-301F50318F82}" dt="2025-02-04T04:13:36.260" v="492" actId="14826"/>
          <ac:picMkLst>
            <pc:docMk/>
            <pc:sldMk cId="2057456205" sldId="332"/>
            <ac:picMk id="8" creationId="{A0073078-6C24-CD15-3837-994ACAD5E42A}"/>
          </ac:picMkLst>
        </pc:picChg>
      </pc:sldChg>
      <pc:sldChg chg="modSp add mod">
        <pc:chgData name="Jared Poche" userId="1e6e382f47668c82" providerId="LiveId" clId="{14E19DD0-E5D2-481D-AF1E-301F50318F82}" dt="2023-03-09T01:54:25.545" v="306" actId="20577"/>
        <pc:sldMkLst>
          <pc:docMk/>
          <pc:sldMk cId="702153373" sldId="335"/>
        </pc:sldMkLst>
      </pc:sldChg>
    </pc:docChg>
  </pc:docChgLst>
  <pc:docChgLst>
    <pc:chgData name="Jared Poche" userId="1e6e382f47668c82" providerId="LiveId" clId="{BC88151C-A045-4570-90D2-1C800B3F84EE}"/>
    <pc:docChg chg="undo custSel delSld modSld sldOrd">
      <pc:chgData name="Jared Poche" userId="1e6e382f47668c82" providerId="LiveId" clId="{BC88151C-A045-4570-90D2-1C800B3F84EE}" dt="2022-11-21T21:06:59.913" v="368" actId="20577"/>
      <pc:docMkLst>
        <pc:docMk/>
      </pc:docMkLst>
      <pc:sldChg chg="modSp mod">
        <pc:chgData name="Jared Poche" userId="1e6e382f47668c82" providerId="LiveId" clId="{BC88151C-A045-4570-90D2-1C800B3F84EE}" dt="2022-11-14T02:50:39.698" v="292" actId="27636"/>
        <pc:sldMkLst>
          <pc:docMk/>
          <pc:sldMk cId="1065171879" sldId="306"/>
        </pc:sldMkLst>
      </pc:sldChg>
      <pc:sldChg chg="modSp mod">
        <pc:chgData name="Jared Poche" userId="1e6e382f47668c82" providerId="LiveId" clId="{BC88151C-A045-4570-90D2-1C800B3F84EE}" dt="2022-11-12T18:44:17.785" v="41" actId="20577"/>
        <pc:sldMkLst>
          <pc:docMk/>
          <pc:sldMk cId="3933370558" sldId="307"/>
        </pc:sldMkLst>
      </pc:sldChg>
      <pc:sldChg chg="modSp mod">
        <pc:chgData name="Jared Poche" userId="1e6e382f47668c82" providerId="LiveId" clId="{BC88151C-A045-4570-90D2-1C800B3F84EE}" dt="2022-11-12T20:07:01.618" v="77" actId="20577"/>
        <pc:sldMkLst>
          <pc:docMk/>
          <pc:sldMk cId="531149150" sldId="308"/>
        </pc:sldMkLst>
      </pc:sldChg>
      <pc:sldChg chg="setBg">
        <pc:chgData name="Jared Poche" userId="1e6e382f47668c82" providerId="LiveId" clId="{BC88151C-A045-4570-90D2-1C800B3F84EE}" dt="2022-11-12T18:49:29.697" v="44"/>
        <pc:sldMkLst>
          <pc:docMk/>
          <pc:sldMk cId="2871118956" sldId="311"/>
        </pc:sldMkLst>
      </pc:sldChg>
      <pc:sldChg chg="setBg">
        <pc:chgData name="Jared Poche" userId="1e6e382f47668c82" providerId="LiveId" clId="{BC88151C-A045-4570-90D2-1C800B3F84EE}" dt="2022-11-13T16:19:07.061" v="92"/>
        <pc:sldMkLst>
          <pc:docMk/>
          <pc:sldMk cId="1987681247" sldId="314"/>
        </pc:sldMkLst>
      </pc:sldChg>
      <pc:sldChg chg="modSp mod">
        <pc:chgData name="Jared Poche" userId="1e6e382f47668c82" providerId="LiveId" clId="{BC88151C-A045-4570-90D2-1C800B3F84EE}" dt="2022-11-13T19:10:59.753" v="239" actId="20577"/>
        <pc:sldMkLst>
          <pc:docMk/>
          <pc:sldMk cId="1778958634" sldId="317"/>
        </pc:sldMkLst>
      </pc:sldChg>
      <pc:sldChg chg="modSp mod">
        <pc:chgData name="Jared Poche" userId="1e6e382f47668c82" providerId="LiveId" clId="{BC88151C-A045-4570-90D2-1C800B3F84EE}" dt="2022-11-14T03:06:47.742" v="294" actId="27636"/>
        <pc:sldMkLst>
          <pc:docMk/>
          <pc:sldMk cId="961865368" sldId="318"/>
        </pc:sldMkLst>
      </pc:sldChg>
      <pc:sldChg chg="ord">
        <pc:chgData name="Jared Poche" userId="1e6e382f47668c82" providerId="LiveId" clId="{BC88151C-A045-4570-90D2-1C800B3F84EE}" dt="2022-11-13T16:16:12.681" v="79"/>
        <pc:sldMkLst>
          <pc:docMk/>
          <pc:sldMk cId="563636448" sldId="319"/>
        </pc:sldMkLst>
      </pc:sldChg>
      <pc:sldChg chg="del ord">
        <pc:chgData name="Jared Poche" userId="1e6e382f47668c82" providerId="LiveId" clId="{BC88151C-A045-4570-90D2-1C800B3F84EE}" dt="2022-11-21T21:05:55.207" v="325" actId="47"/>
        <pc:sldMkLst>
          <pc:docMk/>
          <pc:sldMk cId="2602718765" sldId="320"/>
        </pc:sldMkLst>
      </pc:sldChg>
      <pc:sldChg chg="del ord">
        <pc:chgData name="Jared Poche" userId="1e6e382f47668c82" providerId="LiveId" clId="{BC88151C-A045-4570-90D2-1C800B3F84EE}" dt="2022-11-13T19:15:39.460" v="252" actId="47"/>
        <pc:sldMkLst>
          <pc:docMk/>
          <pc:sldMk cId="2203523610" sldId="321"/>
        </pc:sldMkLst>
      </pc:sldChg>
      <pc:sldChg chg="modSp mod ord modClrScheme chgLayout">
        <pc:chgData name="Jared Poche" userId="1e6e382f47668c82" providerId="LiveId" clId="{BC88151C-A045-4570-90D2-1C800B3F84EE}" dt="2022-11-13T16:21:03.707" v="128" actId="700"/>
        <pc:sldMkLst>
          <pc:docMk/>
          <pc:sldMk cId="271347992" sldId="322"/>
        </pc:sldMkLst>
      </pc:sldChg>
      <pc:sldChg chg="setBg">
        <pc:chgData name="Jared Poche" userId="1e6e382f47668c82" providerId="LiveId" clId="{BC88151C-A045-4570-90D2-1C800B3F84EE}" dt="2022-11-13T19:16:39.899" v="258"/>
        <pc:sldMkLst>
          <pc:docMk/>
          <pc:sldMk cId="4224916251" sldId="323"/>
        </pc:sldMkLst>
      </pc:sldChg>
      <pc:sldChg chg="modSp mod ord setBg">
        <pc:chgData name="Jared Poche" userId="1e6e382f47668c82" providerId="LiveId" clId="{BC88151C-A045-4570-90D2-1C800B3F84EE}" dt="2022-11-21T21:06:59.913" v="368" actId="20577"/>
        <pc:sldMkLst>
          <pc:docMk/>
          <pc:sldMk cId="2528710174" sldId="324"/>
        </pc:sldMkLst>
      </pc:sldChg>
      <pc:sldChg chg="modSp mod ord setBg">
        <pc:chgData name="Jared Poche" userId="1e6e382f47668c82" providerId="LiveId" clId="{BC88151C-A045-4570-90D2-1C800B3F84EE}" dt="2022-11-14T02:51:09.692" v="293" actId="20577"/>
        <pc:sldMkLst>
          <pc:docMk/>
          <pc:sldMk cId="3359328185" sldId="325"/>
        </pc:sldMkLst>
      </pc:sldChg>
      <pc:sldChg chg="modSp mod setBg">
        <pc:chgData name="Jared Poche" userId="1e6e382f47668c82" providerId="LiveId" clId="{BC88151C-A045-4570-90D2-1C800B3F84EE}" dt="2022-11-13T19:17:46.040" v="273" actId="15"/>
        <pc:sldMkLst>
          <pc:docMk/>
          <pc:sldMk cId="1831006970" sldId="326"/>
        </pc:sldMkLst>
      </pc:sldChg>
      <pc:sldChg chg="modSp mod">
        <pc:chgData name="Jared Poche" userId="1e6e382f47668c82" providerId="LiveId" clId="{BC88151C-A045-4570-90D2-1C800B3F84EE}" dt="2022-11-14T03:13:00.726" v="324" actId="6549"/>
        <pc:sldMkLst>
          <pc:docMk/>
          <pc:sldMk cId="1307300511" sldId="328"/>
        </pc:sldMkLst>
      </pc:sldChg>
    </pc:docChg>
  </pc:docChgLst>
  <pc:docChgLst>
    <pc:chgData name="Jared Poche" userId="1e6e382f47668c82" providerId="LiveId" clId="{05D38FA5-B6E9-46C2-BB54-1C6BD837EDC2}"/>
    <pc:docChg chg="undo custSel addSld delSld modSld sldOrd">
      <pc:chgData name="Jared Poche" userId="1e6e382f47668c82" providerId="LiveId" clId="{05D38FA5-B6E9-46C2-BB54-1C6BD837EDC2}" dt="2022-11-21T05:12:02.195" v="885" actId="20577"/>
      <pc:docMkLst>
        <pc:docMk/>
      </pc:docMkLst>
      <pc:sldChg chg="modSp mod">
        <pc:chgData name="Jared Poche" userId="1e6e382f47668c82" providerId="LiveId" clId="{05D38FA5-B6E9-46C2-BB54-1C6BD837EDC2}" dt="2022-11-21T03:39:57.395" v="188" actId="27636"/>
        <pc:sldMkLst>
          <pc:docMk/>
          <pc:sldMk cId="1065171879" sldId="306"/>
        </pc:sldMkLst>
      </pc:sldChg>
      <pc:sldChg chg="modSp mod addCm modNotesTx">
        <pc:chgData name="Jared Poche" userId="1e6e382f47668c82" providerId="LiveId" clId="{05D38FA5-B6E9-46C2-BB54-1C6BD837EDC2}" dt="2022-11-21T04:16:26.827" v="642" actId="20577"/>
        <pc:sldMkLst>
          <pc:docMk/>
          <pc:sldMk cId="1987681247" sldId="314"/>
        </pc:sldMkLst>
      </pc:sldChg>
      <pc:sldChg chg="modSp mod">
        <pc:chgData name="Jared Poche" userId="1e6e382f47668c82" providerId="LiveId" clId="{05D38FA5-B6E9-46C2-BB54-1C6BD837EDC2}" dt="2022-11-21T03:41:38.965" v="233" actId="20577"/>
        <pc:sldMkLst>
          <pc:docMk/>
          <pc:sldMk cId="961865368" sldId="318"/>
        </pc:sldMkLst>
      </pc:sldChg>
      <pc:sldChg chg="setBg">
        <pc:chgData name="Jared Poche" userId="1e6e382f47668c82" providerId="LiveId" clId="{05D38FA5-B6E9-46C2-BB54-1C6BD837EDC2}" dt="2022-11-21T04:03:08.934" v="239"/>
        <pc:sldMkLst>
          <pc:docMk/>
          <pc:sldMk cId="2602718765" sldId="320"/>
        </pc:sldMkLst>
      </pc:sldChg>
      <pc:sldChg chg="modSp add mod ord setBg">
        <pc:chgData name="Jared Poche" userId="1e6e382f47668c82" providerId="LiveId" clId="{05D38FA5-B6E9-46C2-BB54-1C6BD837EDC2}" dt="2022-11-21T04:10:15.777" v="572" actId="1076"/>
        <pc:sldMkLst>
          <pc:docMk/>
          <pc:sldMk cId="2053443450" sldId="333"/>
        </pc:sldMkLst>
      </pc:sldChg>
      <pc:sldChg chg="modSp add del mod">
        <pc:chgData name="Jared Poche" userId="1e6e382f47668c82" providerId="LiveId" clId="{05D38FA5-B6E9-46C2-BB54-1C6BD837EDC2}" dt="2022-11-21T04:15:23.153" v="595" actId="2696"/>
        <pc:sldMkLst>
          <pc:docMk/>
          <pc:sldMk cId="825600443" sldId="334"/>
        </pc:sldMkLst>
      </pc:sldChg>
      <pc:sldChg chg="modSp add mod ord setBg">
        <pc:chgData name="Jared Poche" userId="1e6e382f47668c82" providerId="LiveId" clId="{05D38FA5-B6E9-46C2-BB54-1C6BD837EDC2}" dt="2022-11-21T05:12:02.195" v="885" actId="20577"/>
        <pc:sldMkLst>
          <pc:docMk/>
          <pc:sldMk cId="1821419741" sldId="334"/>
        </pc:sldMkLst>
      </pc:sldChg>
    </pc:docChg>
  </pc:docChgLst>
</pc:chgInfo>
</file>

<file path=ppt/comments/modernComment_13A_76799BD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5311AFA-8D28-4880-9BB6-DA3C304A806A}" authorId="{B174906D-CD7D-DEEC-AB0E-4790FCB6F951}" created="2022-11-21T03:40:19.711">
    <pc:sldMkLst xmlns:pc="http://schemas.microsoft.com/office/powerpoint/2013/main/command">
      <pc:docMk/>
      <pc:sldMk cId="1987681247" sldId="314"/>
    </pc:sldMkLst>
    <p188:txBody>
      <a:bodyPr/>
      <a:lstStyle/>
      <a:p>
        <a:r>
          <a:rPr lang="en-US"/>
          <a:t>Restore from script #00 and run scripts #20-24. You will need to download SQL Query Stress and run the wrapper procedure to see the full effect of the hot page contention on the INSERT.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EB52-2B16-4D4A-8A47-B858A822CB1B}" type="slidenum">
              <a:rPr lang="en-US" b="0" smtClean="0">
                <a:latin typeface="Roboto Bold"/>
                <a:cs typeface="Roboto Bold"/>
              </a:rPr>
              <a:t>‹#›</a:t>
            </a:fld>
            <a:endParaRPr lang="en-US" b="0" dirty="0">
              <a:latin typeface="Roboto Bold"/>
              <a:cs typeface="Roboto Bold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202E09B-4D77-6C49-A873-7EB765D8D3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6.png>
</file>

<file path=ppt/media/image17.svg>
</file>

<file path=ppt/media/image18.png>
</file>

<file path=ppt/media/image19.svg>
</file>

<file path=ppt/media/image2.svg>
</file>

<file path=ppt/media/image21.png>
</file>

<file path=ppt/media/image22.svg>
</file>

<file path=ppt/media/image23.jpe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sv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8579" y="89551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 smtClean="0">
                <a:latin typeface="Roboto Regular"/>
                <a:cs typeface="Roboto Regular"/>
              </a:defRPr>
            </a:lvl1pPr>
          </a:lstStyle>
          <a:p>
            <a:pPr>
              <a:defRPr/>
            </a:pPr>
            <a:fld id="{F27B4D97-523D-4DEF-962B-78D09A9489A3}" type="datetimeFigureOut">
              <a:rPr lang="en-US" smtClean="0"/>
              <a:pPr>
                <a:defRPr/>
              </a:pPr>
              <a:t>2/4/2025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9DBC87B-364D-BB46-9EF0-ECD5E97F7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7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907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423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719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632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216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785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4.svg"/><Relationship Id="rId7" Type="http://schemas.openxmlformats.org/officeDocument/2006/relationships/image" Target="../media/image1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4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95257CC-89CF-8B42-B35F-1821834E5E2E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A13DEB97-CA98-F64B-94A4-A309B88C1F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7A40D8D-6172-2A4B-8BAF-FBC8AD247A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D3C604D-DE78-654D-AE05-9880A68AB709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1145B4D-CDDC-A141-962C-D3A6C5DAAF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DD311C-2B1E-7E4F-984B-5CE909C5D7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42615F9-6222-F34E-8DAC-4784780DE9BA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AEB0EF-D625-4D45-829D-8BAAC26342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D1B286-D253-774E-B8AF-7718373030A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C912B43-8153-9E48-B12F-3ADCA4099F0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97436" y="334535"/>
            <a:ext cx="4768237" cy="633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87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ur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25E5042-9E74-7B4F-ABCD-A2C862194C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E4B61-0172-F648-BAC8-317EEB67A0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63930" y="0"/>
            <a:ext cx="55626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EF6BEB-41F7-824D-89C0-5D375788FE3B}"/>
              </a:ext>
            </a:extLst>
          </p:cNvPr>
          <p:cNvSpPr/>
          <p:nvPr userDrawn="1"/>
        </p:nvSpPr>
        <p:spPr>
          <a:xfrm>
            <a:off x="8126530" y="0"/>
            <a:ext cx="406547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64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4543" y="439583"/>
            <a:ext cx="9753600" cy="4965699"/>
          </a:xfrm>
        </p:spPr>
        <p:txBody>
          <a:bodyPr anchor="t"/>
          <a:lstStyle>
            <a:lvl1pPr algn="l">
              <a:lnSpc>
                <a:spcPct val="120000"/>
              </a:lnSpc>
              <a:defRPr sz="60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 dirty="0"/>
              <a:t>This is a breaker page, it can be used to split topics or highlight something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D76F5F-7485-2C49-990E-2AAEF04139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601D55F-2F08-B849-A87B-63B0B257C3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68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reaker page - sub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3417082"/>
            <a:ext cx="10020300" cy="1325563"/>
          </a:xfrm>
        </p:spPr>
        <p:txBody>
          <a:bodyPr>
            <a:normAutofit/>
          </a:bodyPr>
          <a:lstStyle>
            <a:lvl1pPr>
              <a:defRPr sz="48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200" y="4735079"/>
            <a:ext cx="10515600" cy="121445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CA45083-DB22-304F-B57E-1B684738C2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919E6EB-CCDB-CB45-8C87-FB65080875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90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h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1E5A0-D425-C347-B9BD-EB00F8D14F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4658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0A372-B547-3F47-9A9A-95AEDE5ECC3F}"/>
              </a:ext>
            </a:extLst>
          </p:cNvPr>
          <p:cNvSpPr txBox="1">
            <a:spLocks/>
          </p:cNvSpPr>
          <p:nvPr/>
        </p:nvSpPr>
        <p:spPr bwMode="auto">
          <a:xfrm>
            <a:off x="394657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6DBC66-16A3-B04D-A8D8-8142C635BA4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069901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61176B2-2101-B04E-8F1B-08B5EA78EEE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78154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AB31DB-FBDF-F643-B30C-8D0EE6AB2F7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86406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E1C2EAD-E3AA-7144-B320-33AFFD6595A1}"/>
              </a:ext>
            </a:extLst>
          </p:cNvPr>
          <p:cNvSpPr txBox="1">
            <a:spLocks/>
          </p:cNvSpPr>
          <p:nvPr/>
        </p:nvSpPr>
        <p:spPr bwMode="auto">
          <a:xfrm>
            <a:off x="3280361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5AB90CE-616C-7C4C-900C-3BE762A110BA}"/>
              </a:ext>
            </a:extLst>
          </p:cNvPr>
          <p:cNvSpPr txBox="1">
            <a:spLocks/>
          </p:cNvSpPr>
          <p:nvPr/>
        </p:nvSpPr>
        <p:spPr bwMode="auto">
          <a:xfrm>
            <a:off x="6177940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B738E19-AF36-9F47-84D4-6CA113150CC4}"/>
              </a:ext>
            </a:extLst>
          </p:cNvPr>
          <p:cNvSpPr txBox="1">
            <a:spLocks/>
          </p:cNvSpPr>
          <p:nvPr/>
        </p:nvSpPr>
        <p:spPr bwMode="auto">
          <a:xfrm>
            <a:off x="9051768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E87A4911-24D9-CD4C-852E-BF15D54A09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14047B5-1622-6C4C-978F-CDE8D65935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A633456F-903B-0242-9347-1DF5DABD8B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31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0290C00-4EDC-6F4A-9068-CCDEA6EFA9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424DA5F-1115-3841-8BB1-49B5CF7735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9F055F6D-BBE6-8946-8BD5-E61D1C066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47BDA34-53EF-DE46-B3ED-48673AA8700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5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4492002"/>
            <a:ext cx="9753600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19D0FFD-3045-FA47-8FE7-D7635B9CF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4004" y="1290189"/>
            <a:ext cx="7623993" cy="23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434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CA8969-55EF-5C4F-B489-FE161DB9B338}"/>
              </a:ext>
            </a:extLst>
          </p:cNvPr>
          <p:cNvSpPr>
            <a:spLocks noGrp="1"/>
          </p:cNvSpPr>
          <p:nvPr>
            <p:ph type="ctrTitle" idx="4294967295" hasCustomPrompt="1"/>
          </p:nvPr>
        </p:nvSpPr>
        <p:spPr>
          <a:xfrm>
            <a:off x="1374775" y="1227052"/>
            <a:ext cx="9442450" cy="3703637"/>
          </a:xfrm>
        </p:spPr>
        <p:txBody>
          <a:bodyPr anchor="ctr">
            <a:normAutofit/>
          </a:bodyPr>
          <a:lstStyle>
            <a:lvl1pPr algn="ctr">
              <a:lnSpc>
                <a:spcPct val="120000"/>
              </a:lnSpc>
              <a:defRPr sz="4000" b="1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</a:lstStyle>
          <a:p>
            <a:r>
              <a:rPr lang="en-US" sz="4800" dirty="0"/>
              <a:t>“A very wise and interesting quote from someone great can go in this text box.”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0CE5376-92BC-A148-80C1-38A04D9566FD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1374775" y="4930689"/>
            <a:ext cx="9442450" cy="881063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solidFill>
                  <a:schemeClr val="tx1"/>
                </a:solidFill>
              </a:rPr>
              <a:t>Person or Company Logo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D96807E-1668-734B-8931-7473D81D5A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08FCC3B-E136-9D4A-B87C-58552DCEE0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66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including Redgate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4004" y="891590"/>
            <a:ext cx="7623993" cy="239815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782" y="3530907"/>
            <a:ext cx="10880436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2404A1EA-4284-C14B-BEE7-131E0906FB8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" y="5215084"/>
            <a:ext cx="12192000" cy="95368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D268C9AD-EBC9-3049-B55E-9B6F5A0EC83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" y="5298593"/>
            <a:ext cx="12192000" cy="9536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79AAE0-2AF6-B049-A2CA-D929BA0E7B6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926781" y="5920929"/>
            <a:ext cx="1780701" cy="42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54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dd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AEB030-6D69-444A-91BD-2A6CCC716C00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D78C34BA-89C2-E843-8A42-E0E973E54C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4C4303D-24D8-0C48-8534-7D4F90E57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173C2FE-439C-504B-8A21-0A471598781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9422CC-1FF2-044C-B022-72564F9AFB0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535EFF6-1025-6640-AE23-96FB71F54E7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3BD0868-EB84-F847-98AA-8CB70FF9E098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D230B37-8C4B-974F-8839-BBB455F3EB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DF74F1-3EF4-A94A-8613-21DBCF0377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09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bi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74CC3F-A43F-7247-8851-E564DEF82E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11C7A70-1A27-8C46-B788-29D87A2F4A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541" y="451274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FirstName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6227045-61B0-9544-AEC3-12180B09CB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542" y="2560817"/>
            <a:ext cx="6035252" cy="647786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3600" b="1" i="0">
                <a:solidFill>
                  <a:srgbClr val="F2F2F2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977B7-700C-C149-8536-47AB7A78B9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02439" y="378547"/>
            <a:ext cx="1685405" cy="1685405"/>
          </a:xfrm>
          <a:prstGeom prst="ellipse">
            <a:avLst/>
          </a:prstGeom>
          <a:solidFill>
            <a:schemeClr val="tx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1A01EAC-4EF5-AE4F-970E-2C5157FA52A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58416" y="4673325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FB3DAF8-2F81-FC4D-8CB0-8C0CB1AA4D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58416" y="5244387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5B937D2-7E45-D541-81A8-ABE79A9EE49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8416" y="5815450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40AA7F0-2E50-214E-9056-0901887064E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4542" y="3219579"/>
            <a:ext cx="6035252" cy="64778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A89709-76ED-224C-B4CF-D07271807FC5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702439" y="2560817"/>
            <a:ext cx="5065019" cy="3085857"/>
          </a:xfrm>
        </p:spPr>
        <p:txBody>
          <a:bodyPr anchor="t">
            <a:normAutofit/>
          </a:bodyPr>
          <a:lstStyle>
            <a:lvl1pPr marL="342900" indent="-342900">
              <a:lnSpc>
                <a:spcPct val="114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2400" b="0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About you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885A32D5-82BC-8243-A21F-A7FEE33FAEA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24541" y="1933620"/>
            <a:ext cx="6035251" cy="40481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0D2292A1-4831-8743-BC26-539A0B8200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4541" y="1168024"/>
            <a:ext cx="6137624" cy="711882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lvl="0"/>
            <a:r>
              <a:rPr lang="en-US" dirty="0" err="1"/>
              <a:t>SecondName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61241A6-6E09-2241-89A2-765B6577E8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9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9583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Session evaluation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10237F4-5BA9-4941-9A64-8DCF0DEE27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9393" y="282835"/>
            <a:ext cx="2418907" cy="24189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DC7C0B-1DAB-8544-9AAC-01B9C9A7782C}"/>
              </a:ext>
            </a:extLst>
          </p:cNvPr>
          <p:cNvSpPr txBox="1"/>
          <p:nvPr userDrawn="1"/>
        </p:nvSpPr>
        <p:spPr>
          <a:xfrm>
            <a:off x="424542" y="1415901"/>
            <a:ext cx="9583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44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Your feedback is important to us</a:t>
            </a:r>
            <a:endParaRPr lang="en-US" sz="4400" b="0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22D7A-4ABB-6245-8502-18EF607330AF}"/>
              </a:ext>
            </a:extLst>
          </p:cNvPr>
          <p:cNvSpPr txBox="1"/>
          <p:nvPr userDrawn="1"/>
        </p:nvSpPr>
        <p:spPr>
          <a:xfrm>
            <a:off x="424542" y="2849937"/>
            <a:ext cx="958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600" b="1" i="0" dirty="0">
                <a:solidFill>
                  <a:schemeClr val="bg1"/>
                </a:solidFill>
                <a:latin typeface="IBM Plex Sans" panose="020B0503050203000203" pitchFamily="34" charset="77"/>
              </a:rPr>
              <a:t>Evaluate this session at:</a:t>
            </a:r>
            <a:endParaRPr lang="en-US" sz="3600" b="1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E4081F-E44B-FA48-BB8E-521074B70AEA}"/>
              </a:ext>
            </a:extLst>
          </p:cNvPr>
          <p:cNvSpPr txBox="1"/>
          <p:nvPr userDrawn="1"/>
        </p:nvSpPr>
        <p:spPr>
          <a:xfrm>
            <a:off x="424542" y="3510337"/>
            <a:ext cx="1099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dirty="0" err="1">
                <a:solidFill>
                  <a:schemeClr val="bg1"/>
                </a:solidFill>
                <a:latin typeface="IBM Plex Sans" panose="020B0503050203000203" pitchFamily="34" charset="77"/>
              </a:rPr>
              <a:t>www.PASSDataComminitySummit.com</a:t>
            </a:r>
            <a:r>
              <a:rPr lang="en-GB" sz="36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/evaluation</a:t>
            </a:r>
            <a:endParaRPr lang="en-US" sz="3600" b="0" i="0" dirty="0">
              <a:solidFill>
                <a:schemeClr val="bg1"/>
              </a:solidFill>
              <a:latin typeface="IBM Plex Sans" panose="020B0503050203000203" pitchFamily="34" charset="77"/>
            </a:endParaRP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47D9DA39-36BD-8E49-A976-636CEBB38A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E17D78B-8A8F-764E-9781-65B72476A5D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7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Thank you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646216E-29A2-A247-99CE-007D6791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2" y="1492289"/>
            <a:ext cx="9383009" cy="1935532"/>
          </a:xfrm>
        </p:spPr>
        <p:txBody>
          <a:bodyPr anchor="t">
            <a:noAutofit/>
          </a:bodyPr>
          <a:lstStyle>
            <a:lvl1pPr>
              <a:defRPr sz="44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F386178-A690-AE48-B4A4-254A99486F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5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6A499BE-5785-8240-9D7C-DA5C98449F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B126BA-D297-1A41-84BE-DF01748B27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cu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DB589BE-A367-2047-95EA-84FEE887D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4D6B17-7F4B-2A48-907F-6DA54CEF10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88C8A19-1FB7-1C42-8E4E-03FB1EF9402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9047" y="1825625"/>
            <a:ext cx="816535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B51CA4F-FDD7-FD40-A833-669B9D88A6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6195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C90C9966-75CA-7E49-8F85-51BA761C90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59F0E3-6643-7244-9CD7-28E5FA1D17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07182" y="6070600"/>
            <a:ext cx="2155343" cy="540214"/>
          </a:xfrm>
          <a:prstGeom prst="rect">
            <a:avLst/>
          </a:prstGeom>
        </p:spPr>
      </p:pic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CF1904EC-DB1E-124C-8A9D-EED00AC593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6635418" y="-2458"/>
            <a:ext cx="5556582" cy="68568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865"/>
              <a:gd name="connsiteY0" fmla="*/ 10333 h 10333"/>
              <a:gd name="connsiteX1" fmla="*/ 2000 w 9865"/>
              <a:gd name="connsiteY1" fmla="*/ 333 h 10333"/>
              <a:gd name="connsiteX2" fmla="*/ 9865 w 9865"/>
              <a:gd name="connsiteY2" fmla="*/ 0 h 10333"/>
              <a:gd name="connsiteX3" fmla="*/ 8000 w 9865"/>
              <a:gd name="connsiteY3" fmla="*/ 10333 h 10333"/>
              <a:gd name="connsiteX4" fmla="*/ 0 w 9865"/>
              <a:gd name="connsiteY4" fmla="*/ 10333 h 10333"/>
              <a:gd name="connsiteX0" fmla="*/ 0 w 10000"/>
              <a:gd name="connsiteY0" fmla="*/ 10590 h 10590"/>
              <a:gd name="connsiteX1" fmla="*/ 2573 w 10000"/>
              <a:gd name="connsiteY1" fmla="*/ 0 h 10590"/>
              <a:gd name="connsiteX2" fmla="*/ 10000 w 10000"/>
              <a:gd name="connsiteY2" fmla="*/ 590 h 10590"/>
              <a:gd name="connsiteX3" fmla="*/ 8109 w 10000"/>
              <a:gd name="connsiteY3" fmla="*/ 10590 h 10590"/>
              <a:gd name="connsiteX4" fmla="*/ 0 w 10000"/>
              <a:gd name="connsiteY4" fmla="*/ 10590 h 10590"/>
              <a:gd name="connsiteX0" fmla="*/ 0 w 10000"/>
              <a:gd name="connsiteY0" fmla="*/ 10659 h 10659"/>
              <a:gd name="connsiteX1" fmla="*/ 2573 w 10000"/>
              <a:gd name="connsiteY1" fmla="*/ 69 h 10659"/>
              <a:gd name="connsiteX2" fmla="*/ 10000 w 10000"/>
              <a:gd name="connsiteY2" fmla="*/ 659 h 10659"/>
              <a:gd name="connsiteX3" fmla="*/ 8109 w 10000"/>
              <a:gd name="connsiteY3" fmla="*/ 10659 h 10659"/>
              <a:gd name="connsiteX4" fmla="*/ 0 w 10000"/>
              <a:gd name="connsiteY4" fmla="*/ 10659 h 10659"/>
              <a:gd name="connsiteX0" fmla="*/ 0 w 13230"/>
              <a:gd name="connsiteY0" fmla="*/ 11093 h 11093"/>
              <a:gd name="connsiteX1" fmla="*/ 2573 w 13230"/>
              <a:gd name="connsiteY1" fmla="*/ 503 h 11093"/>
              <a:gd name="connsiteX2" fmla="*/ 13230 w 13230"/>
              <a:gd name="connsiteY2" fmla="*/ 56 h 11093"/>
              <a:gd name="connsiteX3" fmla="*/ 8109 w 13230"/>
              <a:gd name="connsiteY3" fmla="*/ 11093 h 11093"/>
              <a:gd name="connsiteX4" fmla="*/ 0 w 13230"/>
              <a:gd name="connsiteY4" fmla="*/ 11093 h 11093"/>
              <a:gd name="connsiteX0" fmla="*/ 0 w 13273"/>
              <a:gd name="connsiteY0" fmla="*/ 11093 h 14026"/>
              <a:gd name="connsiteX1" fmla="*/ 2573 w 13273"/>
              <a:gd name="connsiteY1" fmla="*/ 503 h 14026"/>
              <a:gd name="connsiteX2" fmla="*/ 13230 w 13273"/>
              <a:gd name="connsiteY2" fmla="*/ 56 h 14026"/>
              <a:gd name="connsiteX3" fmla="*/ 13273 w 13273"/>
              <a:gd name="connsiteY3" fmla="*/ 14026 h 14026"/>
              <a:gd name="connsiteX4" fmla="*/ 0 w 13273"/>
              <a:gd name="connsiteY4" fmla="*/ 11093 h 14026"/>
              <a:gd name="connsiteX0" fmla="*/ 0 w 14228"/>
              <a:gd name="connsiteY0" fmla="*/ 14169 h 14169"/>
              <a:gd name="connsiteX1" fmla="*/ 3528 w 14228"/>
              <a:gd name="connsiteY1" fmla="*/ 503 h 14169"/>
              <a:gd name="connsiteX2" fmla="*/ 14185 w 14228"/>
              <a:gd name="connsiteY2" fmla="*/ 56 h 14169"/>
              <a:gd name="connsiteX3" fmla="*/ 14228 w 14228"/>
              <a:gd name="connsiteY3" fmla="*/ 14026 h 14169"/>
              <a:gd name="connsiteX4" fmla="*/ 0 w 14228"/>
              <a:gd name="connsiteY4" fmla="*/ 14169 h 14169"/>
              <a:gd name="connsiteX0" fmla="*/ 0 w 14384"/>
              <a:gd name="connsiteY0" fmla="*/ 13982 h 14026"/>
              <a:gd name="connsiteX1" fmla="*/ 3684 w 14384"/>
              <a:gd name="connsiteY1" fmla="*/ 503 h 14026"/>
              <a:gd name="connsiteX2" fmla="*/ 14341 w 14384"/>
              <a:gd name="connsiteY2" fmla="*/ 56 h 14026"/>
              <a:gd name="connsiteX3" fmla="*/ 14384 w 14384"/>
              <a:gd name="connsiteY3" fmla="*/ 14026 h 14026"/>
              <a:gd name="connsiteX4" fmla="*/ 0 w 14384"/>
              <a:gd name="connsiteY4" fmla="*/ 13982 h 14026"/>
              <a:gd name="connsiteX0" fmla="*/ 0 w 14376"/>
              <a:gd name="connsiteY0" fmla="*/ 13982 h 13987"/>
              <a:gd name="connsiteX1" fmla="*/ 3684 w 14376"/>
              <a:gd name="connsiteY1" fmla="*/ 503 h 13987"/>
              <a:gd name="connsiteX2" fmla="*/ 14341 w 14376"/>
              <a:gd name="connsiteY2" fmla="*/ 56 h 13987"/>
              <a:gd name="connsiteX3" fmla="*/ 14376 w 14376"/>
              <a:gd name="connsiteY3" fmla="*/ 13987 h 13987"/>
              <a:gd name="connsiteX4" fmla="*/ 0 w 14376"/>
              <a:gd name="connsiteY4" fmla="*/ 13982 h 13987"/>
              <a:gd name="connsiteX0" fmla="*/ 0 w 14376"/>
              <a:gd name="connsiteY0" fmla="*/ 13934 h 13939"/>
              <a:gd name="connsiteX1" fmla="*/ 7307 w 14376"/>
              <a:gd name="connsiteY1" fmla="*/ 3955 h 13939"/>
              <a:gd name="connsiteX2" fmla="*/ 14341 w 14376"/>
              <a:gd name="connsiteY2" fmla="*/ 8 h 13939"/>
              <a:gd name="connsiteX3" fmla="*/ 14376 w 14376"/>
              <a:gd name="connsiteY3" fmla="*/ 13939 h 13939"/>
              <a:gd name="connsiteX4" fmla="*/ 0 w 14376"/>
              <a:gd name="connsiteY4" fmla="*/ 13934 h 13939"/>
              <a:gd name="connsiteX0" fmla="*/ 0 w 14376"/>
              <a:gd name="connsiteY0" fmla="*/ 13947 h 13952"/>
              <a:gd name="connsiteX1" fmla="*/ 7307 w 14376"/>
              <a:gd name="connsiteY1" fmla="*/ 3968 h 13952"/>
              <a:gd name="connsiteX2" fmla="*/ 14341 w 14376"/>
              <a:gd name="connsiteY2" fmla="*/ 21 h 13952"/>
              <a:gd name="connsiteX3" fmla="*/ 14376 w 14376"/>
              <a:gd name="connsiteY3" fmla="*/ 13952 h 13952"/>
              <a:gd name="connsiteX4" fmla="*/ 0 w 14376"/>
              <a:gd name="connsiteY4" fmla="*/ 13947 h 13952"/>
              <a:gd name="connsiteX0" fmla="*/ 0 w 14376"/>
              <a:gd name="connsiteY0" fmla="*/ 13948 h 13953"/>
              <a:gd name="connsiteX1" fmla="*/ 7307 w 14376"/>
              <a:gd name="connsiteY1" fmla="*/ 3969 h 13953"/>
              <a:gd name="connsiteX2" fmla="*/ 14341 w 14376"/>
              <a:gd name="connsiteY2" fmla="*/ 22 h 13953"/>
              <a:gd name="connsiteX3" fmla="*/ 14376 w 14376"/>
              <a:gd name="connsiteY3" fmla="*/ 13953 h 13953"/>
              <a:gd name="connsiteX4" fmla="*/ 0 w 14376"/>
              <a:gd name="connsiteY4" fmla="*/ 13948 h 13953"/>
              <a:gd name="connsiteX0" fmla="*/ 0 w 14376"/>
              <a:gd name="connsiteY0" fmla="*/ 13652 h 13657"/>
              <a:gd name="connsiteX1" fmla="*/ 7307 w 14376"/>
              <a:gd name="connsiteY1" fmla="*/ 3673 h 13657"/>
              <a:gd name="connsiteX2" fmla="*/ 13922 w 14376"/>
              <a:gd name="connsiteY2" fmla="*/ 29 h 13657"/>
              <a:gd name="connsiteX3" fmla="*/ 14376 w 14376"/>
              <a:gd name="connsiteY3" fmla="*/ 13657 h 13657"/>
              <a:gd name="connsiteX4" fmla="*/ 0 w 14376"/>
              <a:gd name="connsiteY4" fmla="*/ 13652 h 13657"/>
              <a:gd name="connsiteX0" fmla="*/ 0 w 14376"/>
              <a:gd name="connsiteY0" fmla="*/ 13682 h 13687"/>
              <a:gd name="connsiteX1" fmla="*/ 7307 w 14376"/>
              <a:gd name="connsiteY1" fmla="*/ 3703 h 13687"/>
              <a:gd name="connsiteX2" fmla="*/ 14357 w 14376"/>
              <a:gd name="connsiteY2" fmla="*/ 27 h 13687"/>
              <a:gd name="connsiteX3" fmla="*/ 14376 w 14376"/>
              <a:gd name="connsiteY3" fmla="*/ 13687 h 13687"/>
              <a:gd name="connsiteX4" fmla="*/ 0 w 14376"/>
              <a:gd name="connsiteY4" fmla="*/ 13682 h 13687"/>
              <a:gd name="connsiteX0" fmla="*/ 0 w 14376"/>
              <a:gd name="connsiteY0" fmla="*/ 13960 h 13965"/>
              <a:gd name="connsiteX1" fmla="*/ 7307 w 14376"/>
              <a:gd name="connsiteY1" fmla="*/ 3981 h 13965"/>
              <a:gd name="connsiteX2" fmla="*/ 14365 w 14376"/>
              <a:gd name="connsiteY2" fmla="*/ 21 h 13965"/>
              <a:gd name="connsiteX3" fmla="*/ 14376 w 14376"/>
              <a:gd name="connsiteY3" fmla="*/ 13965 h 13965"/>
              <a:gd name="connsiteX4" fmla="*/ 0 w 14376"/>
              <a:gd name="connsiteY4" fmla="*/ 13960 h 13965"/>
              <a:gd name="connsiteX0" fmla="*/ 0 w 14376"/>
              <a:gd name="connsiteY0" fmla="*/ 13939 h 13944"/>
              <a:gd name="connsiteX1" fmla="*/ 7307 w 14376"/>
              <a:gd name="connsiteY1" fmla="*/ 3960 h 13944"/>
              <a:gd name="connsiteX2" fmla="*/ 14365 w 14376"/>
              <a:gd name="connsiteY2" fmla="*/ 0 h 13944"/>
              <a:gd name="connsiteX3" fmla="*/ 14376 w 14376"/>
              <a:gd name="connsiteY3" fmla="*/ 13944 h 13944"/>
              <a:gd name="connsiteX4" fmla="*/ 0 w 14376"/>
              <a:gd name="connsiteY4" fmla="*/ 13939 h 13944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76" h="13945">
                <a:moveTo>
                  <a:pt x="0" y="13940"/>
                </a:moveTo>
                <a:lnTo>
                  <a:pt x="7307" y="3961"/>
                </a:lnTo>
                <a:cubicBezTo>
                  <a:pt x="9054" y="1086"/>
                  <a:pt x="11232" y="-47"/>
                  <a:pt x="14365" y="1"/>
                </a:cubicBezTo>
                <a:cubicBezTo>
                  <a:pt x="14379" y="4658"/>
                  <a:pt x="14362" y="9288"/>
                  <a:pt x="14376" y="13945"/>
                </a:cubicBezTo>
                <a:lnTo>
                  <a:pt x="0" y="1394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F5A1E762-B7D5-9F4E-825E-929E1BE50C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DAD3BA8-4C2E-494A-A7C7-1F34325CE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825625"/>
            <a:ext cx="7418101" cy="4351338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066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7F35519F-A138-7348-B1E9-EE8C0C7B1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B99AC33-1793-904B-BDB2-3196A47447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2563930" y="-2458"/>
            <a:ext cx="9628068" cy="6860458"/>
          </a:xfrm>
          <a:custGeom>
            <a:avLst/>
            <a:gdLst>
              <a:gd name="connsiteX0" fmla="*/ 5546749 w 9628068"/>
              <a:gd name="connsiteY0" fmla="*/ 0 h 6860458"/>
              <a:gd name="connsiteX1" fmla="*/ 9628068 w 9628068"/>
              <a:gd name="connsiteY1" fmla="*/ 0 h 6860458"/>
              <a:gd name="connsiteX2" fmla="*/ 9628068 w 9628068"/>
              <a:gd name="connsiteY2" fmla="*/ 6860458 h 6860458"/>
              <a:gd name="connsiteX3" fmla="*/ 5546749 w 9628068"/>
              <a:gd name="connsiteY3" fmla="*/ 6860458 h 6860458"/>
              <a:gd name="connsiteX4" fmla="*/ 5546749 w 9628068"/>
              <a:gd name="connsiteY4" fmla="*/ 6856826 h 6860458"/>
              <a:gd name="connsiteX5" fmla="*/ 0 w 9628068"/>
              <a:gd name="connsiteY5" fmla="*/ 6854372 h 6860458"/>
              <a:gd name="connsiteX6" fmla="*/ 2824287 w 9628068"/>
              <a:gd name="connsiteY6" fmla="*/ 1947645 h 6860458"/>
              <a:gd name="connsiteX7" fmla="*/ 5329551 w 9628068"/>
              <a:gd name="connsiteY7" fmla="*/ 2939 h 6860458"/>
              <a:gd name="connsiteX8" fmla="*/ 5546749 w 9628068"/>
              <a:gd name="connsiteY8" fmla="*/ 553 h 686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28068" h="6860458">
                <a:moveTo>
                  <a:pt x="5546749" y="0"/>
                </a:moveTo>
                <a:lnTo>
                  <a:pt x="9628068" y="0"/>
                </a:lnTo>
                <a:lnTo>
                  <a:pt x="9628068" y="6860458"/>
                </a:lnTo>
                <a:lnTo>
                  <a:pt x="5546749" y="6860458"/>
                </a:lnTo>
                <a:lnTo>
                  <a:pt x="5546749" y="6856826"/>
                </a:lnTo>
                <a:lnTo>
                  <a:pt x="0" y="6854372"/>
                </a:lnTo>
                <a:lnTo>
                  <a:pt x="2824287" y="1947645"/>
                </a:lnTo>
                <a:cubicBezTo>
                  <a:pt x="3457330" y="622345"/>
                  <a:pt x="4236791" y="49874"/>
                  <a:pt x="5329551" y="2939"/>
                </a:cubicBezTo>
                <a:lnTo>
                  <a:pt x="5546749" y="55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68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904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529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4" r:id="rId2"/>
    <p:sldLayoutId id="2147483751" r:id="rId3"/>
    <p:sldLayoutId id="2147483758" r:id="rId4"/>
    <p:sldLayoutId id="2147483759" r:id="rId5"/>
    <p:sldLayoutId id="2147483743" r:id="rId6"/>
    <p:sldLayoutId id="2147483752" r:id="rId7"/>
    <p:sldLayoutId id="2147483753" r:id="rId8"/>
    <p:sldLayoutId id="2147483749" r:id="rId9"/>
    <p:sldLayoutId id="2147483757" r:id="rId10"/>
    <p:sldLayoutId id="2147483746" r:id="rId11"/>
    <p:sldLayoutId id="2147483747" r:id="rId12"/>
    <p:sldLayoutId id="2147483745" r:id="rId13"/>
    <p:sldLayoutId id="2147483755" r:id="rId14"/>
    <p:sldLayoutId id="2147483756" r:id="rId15"/>
    <p:sldLayoutId id="2147483741" r:id="rId16"/>
    <p:sldLayoutId id="2147483748" r:id="rId17"/>
    <p:sldLayoutId id="2147483760" r:id="rId1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 i="0" kern="1200">
          <a:solidFill>
            <a:schemeClr val="accent2"/>
          </a:solidFill>
          <a:latin typeface="IBM Plex Sans" panose="020B0503050203000203" pitchFamily="34" charset="77"/>
          <a:ea typeface="+mj-ea"/>
          <a:cs typeface="IBM Plex Sans" panose="020B0503050203000203" pitchFamily="34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1pPr>
      <a:lvl2pPr marL="914400" indent="-4572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2pPr>
      <a:lvl3pPr marL="1257300" indent="-3429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A_76799BDF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sv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sql/relational-databases/performance/intelligent-query-processing-details?view=sql-server-ver16#table-variable-deferred-compilation" TargetMode="External"/><Relationship Id="rId2" Type="http://schemas.openxmlformats.org/officeDocument/2006/relationships/hyperlink" Target="https://learn.microsoft.com/en-us/sql/relational-databases/performance/intelligent-query-processing?view=sql-server-ver16#sql2019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cs.microsoft.com/en-us/sql/relational-databases/databases/tempdb-database?view=sql-server-ver15#memory-optimized-tempdb-metadata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azure-sql-blog/system-page-latch-concurrency-enhancements-in-sql-server-2022-ep/ba-p/3243244" TargetMode="External"/><Relationship Id="rId2" Type="http://schemas.openxmlformats.org/officeDocument/2006/relationships/hyperlink" Target="https://learn.microsoft.com/en-us/sql/relational-databases/performance/intelligent-query-processing?view=sql-server-ver16#sql2022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loudblogs.microsoft.com/sqlserver/2022/07/21/improve-scalability-with-system-page-latch-concurrency-enhancements-in-sql-server-2022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ql/t-sql/data-types/table-transact-sql?view=sql-server-ver16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learn.microsoft.com/en-us/sql/relational-databases/performance/intelligent-query-processing-details?view=sql-server-ver16#table-variable-deferred-compilati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relational-databases/databases/tempdb-database?view=sql-server-ver15#memory-optimized-tempdb-metadata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0936593C-8227-25D3-7D6B-4A3DEB80D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Performance with Memory Optimized Table Variables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42D7410-EBC0-988F-4618-9F1EA268DB19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Jared Poche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FACE729-A5E3-EABB-090B-C6AB2699891C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He\him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ED46937-2DF0-834A-03B4-34B53D5196D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Database Engineer\Architect</a:t>
            </a:r>
          </a:p>
        </p:txBody>
      </p:sp>
    </p:spTree>
    <p:extLst>
      <p:ext uri="{BB962C8B-B14F-4D97-AF65-F5344CB8AC3E}">
        <p14:creationId xmlns:p14="http://schemas.microsoft.com/office/powerpoint/2010/main" val="198067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9E14F1D1-E4EE-71D9-D46B-7A5AC10F8895}"/>
              </a:ext>
            </a:extLst>
          </p:cNvPr>
          <p:cNvSpPr txBox="1"/>
          <p:nvPr/>
        </p:nvSpPr>
        <p:spPr>
          <a:xfrm>
            <a:off x="6409944" y="2020822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Solution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2527FB-2704-FF0C-88C3-C2CDD7BD4C4D}"/>
              </a:ext>
            </a:extLst>
          </p:cNvPr>
          <p:cNvSpPr txBox="1"/>
          <p:nvPr/>
        </p:nvSpPr>
        <p:spPr>
          <a:xfrm>
            <a:off x="999414" y="202082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Problem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DAA4D-2F47-3746-A801-7620AB8AD8ED}"/>
              </a:ext>
            </a:extLst>
          </p:cNvPr>
          <p:cNvSpPr txBox="1"/>
          <p:nvPr/>
        </p:nvSpPr>
        <p:spPr>
          <a:xfrm>
            <a:off x="3363258" y="354302"/>
            <a:ext cx="60933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Cost-Based Choices?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AF74EC5E-B58B-10E1-C9AD-B3467BCEE7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74" y="3356197"/>
            <a:ext cx="4645152" cy="1722813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5CB258E-2E61-33A5-9C79-F028E279FD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41723"/>
            <a:ext cx="4641228" cy="12003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875943-4211-22A7-242E-D58F92323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001276"/>
            <a:ext cx="4645152" cy="174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68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6F71-014E-244D-F58A-B0E34AE88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Page contention</a:t>
            </a:r>
            <a:br>
              <a:rPr lang="en-US" dirty="0"/>
            </a:br>
            <a:r>
              <a:rPr lang="en-US" dirty="0"/>
              <a:t>Bulk INSERT – Test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C4506-AEAC-6309-655B-86CD8E9A0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options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Serial execution in SSMS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Parallel executions with SQL Query Stress (see comment)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Batched execution in SSMS</a:t>
            </a:r>
          </a:p>
          <a:p>
            <a:r>
              <a:rPr lang="en-US" dirty="0"/>
              <a:t>Confirm with Query Store</a:t>
            </a:r>
          </a:p>
        </p:txBody>
      </p:sp>
    </p:spTree>
    <p:extLst>
      <p:ext uri="{BB962C8B-B14F-4D97-AF65-F5344CB8AC3E}">
        <p14:creationId xmlns:p14="http://schemas.microsoft.com/office/powerpoint/2010/main" val="198768124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73BAC3-75C0-3B58-937E-A4A596014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Memory optimized objects do consume memory</a:t>
            </a:r>
          </a:p>
          <a:p>
            <a:r>
              <a:rPr lang="en-US" dirty="0"/>
              <a:t>Can’t limit TVPs in procedures</a:t>
            </a:r>
          </a:p>
          <a:p>
            <a:r>
              <a:rPr lang="en-US" dirty="0"/>
              <a:t>Estimate memory usage and discuss with developers</a:t>
            </a:r>
          </a:p>
          <a:p>
            <a:pPr lvl="1"/>
            <a:r>
              <a:rPr lang="en-US" dirty="0"/>
              <a:t>Consider column sizes</a:t>
            </a:r>
          </a:p>
          <a:p>
            <a:pPr lvl="1"/>
            <a:r>
              <a:rPr lang="en-US" dirty="0"/>
              <a:t># of input rows</a:t>
            </a:r>
          </a:p>
          <a:p>
            <a:pPr lvl="1"/>
            <a:r>
              <a:rPr lang="en-US" dirty="0"/>
              <a:t>Parallel calls</a:t>
            </a:r>
          </a:p>
          <a:p>
            <a:r>
              <a:rPr lang="en-US" dirty="0"/>
              <a:t>Suspect string fields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39A4B13-0A85-5259-D531-07589050E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Memory for MOTV</a:t>
            </a:r>
          </a:p>
        </p:txBody>
      </p:sp>
    </p:spTree>
    <p:extLst>
      <p:ext uri="{BB962C8B-B14F-4D97-AF65-F5344CB8AC3E}">
        <p14:creationId xmlns:p14="http://schemas.microsoft.com/office/powerpoint/2010/main" val="2033889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594EE1-217F-F9AF-2F16-1629B70E7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Can affect any DML operation</a:t>
            </a:r>
          </a:p>
          <a:p>
            <a:r>
              <a:rPr lang="en-US" dirty="0"/>
              <a:t>Don’t try to write fields you query from</a:t>
            </a:r>
          </a:p>
          <a:p>
            <a:pPr lvl="1"/>
            <a:r>
              <a:rPr lang="en-US" dirty="0"/>
              <a:t>Can operate on the same row multiple times</a:t>
            </a:r>
          </a:p>
          <a:p>
            <a:pPr lvl="1"/>
            <a:r>
              <a:rPr lang="en-US" dirty="0"/>
              <a:t>Index movement is key</a:t>
            </a:r>
          </a:p>
          <a:p>
            <a:r>
              <a:rPr lang="en-US" dirty="0"/>
              <a:t>Halloween Protections prevent the problem</a:t>
            </a:r>
          </a:p>
          <a:p>
            <a:pPr lvl="1"/>
            <a:r>
              <a:rPr lang="en-US" dirty="0"/>
              <a:t>Uses a blocking operator to separate reads and writes (eager spool, sort)</a:t>
            </a:r>
          </a:p>
          <a:p>
            <a:pPr lvl="1"/>
            <a:r>
              <a:rPr lang="en-US" dirty="0"/>
              <a:t>Bad for performance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0EFB9A4-552C-16A4-7F96-70B0F9C22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Halloween Problem</a:t>
            </a:r>
          </a:p>
        </p:txBody>
      </p:sp>
    </p:spTree>
    <p:extLst>
      <p:ext uri="{BB962C8B-B14F-4D97-AF65-F5344CB8AC3E}">
        <p14:creationId xmlns:p14="http://schemas.microsoft.com/office/powerpoint/2010/main" val="3033141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EC4C10-0FF3-69F5-4AAA-B5D7A56AB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Separate the read and write into separate statements</a:t>
            </a:r>
          </a:p>
          <a:p>
            <a:r>
              <a:rPr lang="en-US" dirty="0"/>
              <a:t>SELECT data into a </a:t>
            </a:r>
            <a:r>
              <a:rPr lang="en-US" dirty="0" err="1"/>
              <a:t>motv</a:t>
            </a:r>
            <a:endParaRPr lang="en-US" dirty="0"/>
          </a:p>
          <a:p>
            <a:pPr lvl="1"/>
            <a:r>
              <a:rPr lang="en-US" dirty="0"/>
              <a:t>Include all columns, calculations needed for DML</a:t>
            </a:r>
          </a:p>
          <a:p>
            <a:pPr lvl="1"/>
            <a:r>
              <a:rPr lang="en-US" dirty="0"/>
              <a:t>Filter redundant rows</a:t>
            </a:r>
          </a:p>
          <a:p>
            <a:r>
              <a:rPr lang="en-US" dirty="0"/>
              <a:t>Perform the DML using the </a:t>
            </a:r>
            <a:r>
              <a:rPr lang="en-US" dirty="0" err="1"/>
              <a:t>motv</a:t>
            </a:r>
            <a:endParaRPr lang="en-US" dirty="0"/>
          </a:p>
          <a:p>
            <a:r>
              <a:rPr lang="en-US" dirty="0"/>
              <a:t>Halloween Protections now unnecessary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3B61875-0FFB-123F-9A7A-775E87B42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Halloween Protection</a:t>
            </a:r>
          </a:p>
        </p:txBody>
      </p:sp>
    </p:spTree>
    <p:extLst>
      <p:ext uri="{BB962C8B-B14F-4D97-AF65-F5344CB8AC3E}">
        <p14:creationId xmlns:p14="http://schemas.microsoft.com/office/powerpoint/2010/main" val="1778958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975E64-CD10-6BA2-6E45-D6247F57B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With Manual Halloween, we can skip unnecessary DMLs</a:t>
            </a:r>
          </a:p>
          <a:p>
            <a:r>
              <a:rPr lang="en-US" dirty="0"/>
              <a:t>Query data for the DML into </a:t>
            </a:r>
            <a:r>
              <a:rPr lang="en-US" dirty="0" err="1"/>
              <a:t>motv</a:t>
            </a:r>
            <a:endParaRPr lang="en-US" dirty="0"/>
          </a:p>
          <a:p>
            <a:r>
              <a:rPr lang="en-US" dirty="0"/>
              <a:t>IF EXISTS SELECT statement to decide:</a:t>
            </a:r>
          </a:p>
          <a:p>
            <a:pPr lvl="1"/>
            <a:r>
              <a:rPr lang="en-US" dirty="0"/>
              <a:t>If there is no change, don’t run the UPDATE</a:t>
            </a:r>
          </a:p>
          <a:p>
            <a:pPr lvl="1"/>
            <a:r>
              <a:rPr lang="en-US" dirty="0"/>
              <a:t>If the row exists in the table, don’t run the INSERT</a:t>
            </a:r>
          </a:p>
          <a:p>
            <a:pPr lvl="1"/>
            <a:r>
              <a:rPr lang="en-US" dirty="0"/>
              <a:t>If the row doesn’t exist, don’t run the DELETE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2D5379-4AE3-AAE5-7693-A6D7E80F0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DML</a:t>
            </a:r>
          </a:p>
        </p:txBody>
      </p:sp>
    </p:spTree>
    <p:extLst>
      <p:ext uri="{BB962C8B-B14F-4D97-AF65-F5344CB8AC3E}">
        <p14:creationId xmlns:p14="http://schemas.microsoft.com/office/powerpoint/2010/main" val="961865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975E64-CD10-6BA2-6E45-D6247F57B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Skipping INSERT\UPDATE\DELETE statements:</a:t>
            </a:r>
          </a:p>
          <a:p>
            <a:pPr lvl="1"/>
            <a:r>
              <a:rPr lang="en-US" dirty="0"/>
              <a:t>Trade U\X locks for SH locks</a:t>
            </a:r>
          </a:p>
          <a:p>
            <a:pPr lvl="1"/>
            <a:r>
              <a:rPr lang="en-US" dirty="0"/>
              <a:t>Skip trigger executions</a:t>
            </a:r>
          </a:p>
          <a:p>
            <a:pPr lvl="1"/>
            <a:r>
              <a:rPr lang="en-US" dirty="0"/>
              <a:t>Skip foreign key validation</a:t>
            </a:r>
          </a:p>
          <a:p>
            <a:pPr lvl="1"/>
            <a:r>
              <a:rPr lang="en-US" dirty="0"/>
              <a:t>Skips the most expensive operator</a:t>
            </a:r>
          </a:p>
          <a:p>
            <a:pPr lvl="1"/>
            <a:r>
              <a:rPr lang="en-US" dirty="0"/>
              <a:t>Doesn’t involve storage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2D5379-4AE3-AAE5-7693-A6D7E80F0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DML (cont.)</a:t>
            </a:r>
          </a:p>
        </p:txBody>
      </p:sp>
    </p:spTree>
    <p:extLst>
      <p:ext uri="{BB962C8B-B14F-4D97-AF65-F5344CB8AC3E}">
        <p14:creationId xmlns:p14="http://schemas.microsoft.com/office/powerpoint/2010/main" val="702153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6F71-014E-244D-F58A-B0E34AE8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0050" y="238614"/>
            <a:ext cx="7021057" cy="1587011"/>
          </a:xfrm>
        </p:spPr>
        <p:txBody>
          <a:bodyPr/>
          <a:lstStyle/>
          <a:p>
            <a:r>
              <a:rPr lang="en-US" dirty="0"/>
              <a:t>Halloween 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C4506-AEAC-6309-655B-86CD8E9A0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Run scripts #31-34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Creates and executes 3 procedures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Query store shows modest improvement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UpdateAll</a:t>
            </a:r>
            <a:r>
              <a:rPr lang="en-US" dirty="0"/>
              <a:t> is very fast to begin with</a:t>
            </a:r>
          </a:p>
          <a:p>
            <a:r>
              <a:rPr lang="en-US" dirty="0"/>
              <a:t>Run scripts #40-47</a:t>
            </a:r>
          </a:p>
          <a:p>
            <a:pPr lvl="1"/>
            <a:r>
              <a:rPr lang="en-US" dirty="0"/>
              <a:t>Massive improvement from skipping the UPDATE statement</a:t>
            </a:r>
          </a:p>
        </p:txBody>
      </p:sp>
    </p:spTree>
    <p:extLst>
      <p:ext uri="{BB962C8B-B14F-4D97-AF65-F5344CB8AC3E}">
        <p14:creationId xmlns:p14="http://schemas.microsoft.com/office/powerpoint/2010/main" val="2053443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Large procedure updating primary table and related tables</a:t>
            </a:r>
          </a:p>
          <a:p>
            <a:r>
              <a:rPr lang="en-US" dirty="0"/>
              <a:t>Focusing on one statement updating a related table</a:t>
            </a:r>
          </a:p>
          <a:p>
            <a:pPr lvl="1"/>
            <a:r>
              <a:rPr lang="en-US" dirty="0"/>
              <a:t>heavy buffer latch waits</a:t>
            </a:r>
          </a:p>
          <a:p>
            <a:r>
              <a:rPr lang="en-US" dirty="0"/>
              <a:t>Indexes good, simple plan: hot page</a:t>
            </a:r>
          </a:p>
          <a:p>
            <a:r>
              <a:rPr lang="en-US" dirty="0"/>
              <a:t>Manual Halloween </a:t>
            </a:r>
          </a:p>
          <a:p>
            <a:r>
              <a:rPr lang="en-US" dirty="0"/>
              <a:t>From 1.4 milliseconds to 0.4 </a:t>
            </a:r>
          </a:p>
          <a:p>
            <a:r>
              <a:rPr lang="en-US" dirty="0"/>
              <a:t>19.9 million statement executions to 33k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#2:</a:t>
            </a:r>
            <a:br>
              <a:rPr lang="en-US" dirty="0"/>
            </a:br>
            <a:r>
              <a:rPr lang="en-US" dirty="0"/>
              <a:t>Halloween UPDATE</a:t>
            </a:r>
          </a:p>
        </p:txBody>
      </p:sp>
    </p:spTree>
    <p:extLst>
      <p:ext uri="{BB962C8B-B14F-4D97-AF65-F5344CB8AC3E}">
        <p14:creationId xmlns:p14="http://schemas.microsoft.com/office/powerpoint/2010/main" val="3359328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Query TVP and base table into MOTV</a:t>
            </a:r>
          </a:p>
          <a:p>
            <a:pPr lvl="1"/>
            <a:r>
              <a:rPr lang="en-US" dirty="0"/>
              <a:t>If table values are NULL, INSERT</a:t>
            </a:r>
          </a:p>
          <a:p>
            <a:r>
              <a:rPr lang="en-US" dirty="0"/>
              <a:t>Improved Halloween logic</a:t>
            </a:r>
          </a:p>
          <a:p>
            <a:pPr lvl="1"/>
            <a:r>
              <a:rPr lang="en-US" dirty="0"/>
              <a:t>Did not insert rows with no change into the </a:t>
            </a:r>
            <a:r>
              <a:rPr lang="en-US" dirty="0" err="1"/>
              <a:t>motv</a:t>
            </a:r>
            <a:endParaRPr lang="en-US" dirty="0"/>
          </a:p>
          <a:p>
            <a:r>
              <a:rPr lang="en-US" dirty="0"/>
              <a:t>Reduced update time by 25%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#3:</a:t>
            </a:r>
            <a:br>
              <a:rPr lang="en-US" dirty="0"/>
            </a:br>
            <a:r>
              <a:rPr lang="en-US" dirty="0"/>
              <a:t>Halloween </a:t>
            </a:r>
            <a:r>
              <a:rPr lang="en-US" dirty="0" err="1"/>
              <a:t>Upsert</a:t>
            </a:r>
            <a:r>
              <a:rPr lang="en-US" dirty="0"/>
              <a:t> proc </a:t>
            </a:r>
          </a:p>
        </p:txBody>
      </p:sp>
    </p:spTree>
    <p:extLst>
      <p:ext uri="{BB962C8B-B14F-4D97-AF65-F5344CB8AC3E}">
        <p14:creationId xmlns:p14="http://schemas.microsoft.com/office/powerpoint/2010/main" val="2528710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D71B8-F089-9B5B-1609-7CFC3EA98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C1925-A45C-C2B6-FD20-F2D8D5768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Engineer\Architect</a:t>
            </a:r>
          </a:p>
        </p:txBody>
      </p:sp>
      <p:pic>
        <p:nvPicPr>
          <p:cNvPr id="15" name="Picture Placeholder 14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091B95A5-CDCD-D841-C7DF-2A728DC129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21" b="8321"/>
          <a:stretch>
            <a:fillRect/>
          </a:stretch>
        </p:blipFill>
        <p:spPr/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BECEC1-26B5-7163-762E-B1C62CB1D41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087016" y="4673325"/>
            <a:ext cx="5372778" cy="553208"/>
          </a:xfrm>
        </p:spPr>
        <p:txBody>
          <a:bodyPr/>
          <a:lstStyle/>
          <a:p>
            <a:r>
              <a:rPr lang="en-US" dirty="0"/>
              <a:t>@sqljared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BEAE6A-0059-6F0F-3E14-0FE9C2E6470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87016" y="5244387"/>
            <a:ext cx="5372778" cy="553208"/>
          </a:xfrm>
        </p:spPr>
        <p:txBody>
          <a:bodyPr>
            <a:normAutofit/>
          </a:bodyPr>
          <a:lstStyle/>
          <a:p>
            <a:r>
              <a:rPr lang="en-CA" dirty="0"/>
              <a:t>/</a:t>
            </a:r>
            <a:r>
              <a:rPr lang="en-CA" dirty="0" err="1"/>
              <a:t>jared</a:t>
            </a:r>
            <a:r>
              <a:rPr lang="en-CA" dirty="0"/>
              <a:t>-poche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4615FB8-180C-1BF5-9BA5-DC6A7AA9B45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087016" y="5815450"/>
            <a:ext cx="5372778" cy="553208"/>
          </a:xfrm>
        </p:spPr>
        <p:txBody>
          <a:bodyPr/>
          <a:lstStyle/>
          <a:p>
            <a:r>
              <a:rPr lang="en-US" dirty="0"/>
              <a:t>Sqljared.com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1161E76-65E6-C599-D444-6C29BD2A0302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>
            <a:normAutofit fontScale="92500"/>
          </a:bodyPr>
          <a:lstStyle/>
          <a:p>
            <a:r>
              <a:rPr lang="en-CA" dirty="0"/>
              <a:t>Former community college teacher</a:t>
            </a:r>
          </a:p>
          <a:p>
            <a:r>
              <a:rPr lang="en-CA" dirty="0"/>
              <a:t>10-year veteran of Microsoft CSS</a:t>
            </a:r>
          </a:p>
          <a:p>
            <a:r>
              <a:rPr lang="en-CA" dirty="0"/>
              <a:t>SQL Saturday speaker</a:t>
            </a:r>
          </a:p>
          <a:p>
            <a:r>
              <a:rPr lang="en-CA" dirty="0"/>
              <a:t>Group By and PASS Summit speaker</a:t>
            </a:r>
          </a:p>
          <a:p>
            <a:r>
              <a:rPr lang="en-CA" dirty="0"/>
              <a:t>Blogging since 2019</a:t>
            </a:r>
          </a:p>
          <a:p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E07B81D-4791-ECF4-18FD-40F18741470E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793B11D-FA7A-D128-542B-7368BCD0A18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Poche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AEFF8058-8FF0-DAE6-4454-656144EE0D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7171" y="4721329"/>
            <a:ext cx="457200" cy="4572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2412AEA-A905-6F1C-05EE-100D211074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7171" y="5292391"/>
            <a:ext cx="457200" cy="45720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9B601A4C-D09B-30F4-DD98-33729834A4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7171" y="5863453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1718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60590CD-B5B1-8B0E-B25D-F6D34EDDA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DML operations using IDs from a related table</a:t>
            </a:r>
          </a:p>
          <a:p>
            <a:pPr lvl="1"/>
            <a:r>
              <a:rPr lang="en-US" dirty="0"/>
              <a:t>Query using non-clustered index</a:t>
            </a:r>
          </a:p>
          <a:p>
            <a:pPr lvl="1"/>
            <a:r>
              <a:rPr lang="en-US" dirty="0"/>
              <a:t>Key lookup</a:t>
            </a:r>
          </a:p>
          <a:p>
            <a:r>
              <a:rPr lang="en-US" dirty="0"/>
              <a:t>Improvement: create MOTV with local IDs</a:t>
            </a:r>
          </a:p>
          <a:p>
            <a:pPr lvl="1"/>
            <a:r>
              <a:rPr lang="en-US" dirty="0"/>
              <a:t>Eliminates key lookup</a:t>
            </a:r>
          </a:p>
          <a:p>
            <a:pPr lvl="1"/>
            <a:r>
              <a:rPr lang="en-US" dirty="0"/>
              <a:t>Fewer pages locked during DML</a:t>
            </a:r>
          </a:p>
          <a:p>
            <a:pPr lvl="1"/>
            <a:r>
              <a:rPr lang="en-US" dirty="0"/>
              <a:t>Less buffer latch contention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EF6398-D4F9-3C99-F0CE-EC99E89B0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Adjacent table IDs (Key Lookup)</a:t>
            </a:r>
          </a:p>
        </p:txBody>
      </p:sp>
    </p:spTree>
    <p:extLst>
      <p:ext uri="{BB962C8B-B14F-4D97-AF65-F5344CB8AC3E}">
        <p14:creationId xmlns:p14="http://schemas.microsoft.com/office/powerpoint/2010/main" val="563636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6F71-014E-244D-F58A-B0E34AE8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0050" y="238614"/>
            <a:ext cx="7021057" cy="1587011"/>
          </a:xfrm>
        </p:spPr>
        <p:txBody>
          <a:bodyPr/>
          <a:lstStyle/>
          <a:p>
            <a:r>
              <a:rPr lang="en-US" dirty="0"/>
              <a:t>Key Lookup 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C4506-AEAC-6309-655B-86CD8E9A0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Run scripts #51-54</a:t>
            </a:r>
          </a:p>
          <a:p>
            <a:pPr lvl="1"/>
            <a:r>
              <a:rPr lang="en-US" dirty="0"/>
              <a:t>Review plans #55 and 56</a:t>
            </a:r>
          </a:p>
          <a:p>
            <a:pPr lvl="1"/>
            <a:r>
              <a:rPr lang="en-US" dirty="0"/>
              <a:t>Removed key lookup, slight improvement</a:t>
            </a:r>
          </a:p>
          <a:p>
            <a:r>
              <a:rPr lang="en-US" dirty="0"/>
              <a:t>Run scripts #61-64</a:t>
            </a:r>
          </a:p>
          <a:p>
            <a:pPr lvl="1"/>
            <a:r>
              <a:rPr lang="en-US" dirty="0"/>
              <a:t>Compare similar statements in Query Store output</a:t>
            </a:r>
          </a:p>
          <a:p>
            <a:pPr lvl="1"/>
            <a:r>
              <a:rPr lang="en-US" dirty="0"/>
              <a:t>Huge improvement </a:t>
            </a:r>
            <a:r>
              <a:rPr lang="en-US"/>
              <a:t>in adjacent DELETEs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4197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Garbage collection on main table and one related table</a:t>
            </a:r>
          </a:p>
          <a:p>
            <a:pPr lvl="1"/>
            <a:r>
              <a:rPr lang="en-US" dirty="0"/>
              <a:t>80% of procedure’s duration is DELETE on adjacent table</a:t>
            </a:r>
          </a:p>
          <a:p>
            <a:pPr lvl="1"/>
            <a:r>
              <a:rPr lang="en-US" dirty="0"/>
              <a:t>Heavy buffer latch waits: 85%</a:t>
            </a:r>
          </a:p>
          <a:p>
            <a:r>
              <a:rPr lang="en-US" dirty="0"/>
              <a:t>DELETE uses related ID</a:t>
            </a:r>
          </a:p>
          <a:p>
            <a:pPr lvl="1"/>
            <a:r>
              <a:rPr lang="en-US" dirty="0"/>
              <a:t>Non-clustered index and key lookup</a:t>
            </a:r>
          </a:p>
          <a:p>
            <a:r>
              <a:rPr lang="en-US" dirty="0"/>
              <a:t>Populated new MOTV with local Primary Key</a:t>
            </a:r>
          </a:p>
          <a:p>
            <a:pPr lvl="1"/>
            <a:r>
              <a:rPr lang="en-US" dirty="0"/>
              <a:t>60% duration drop for procedure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#4:</a:t>
            </a:r>
            <a:br>
              <a:rPr lang="en-US" dirty="0"/>
            </a:br>
            <a:r>
              <a:rPr lang="en-US" dirty="0"/>
              <a:t>Garbage Collection Adjacent</a:t>
            </a:r>
          </a:p>
        </p:txBody>
      </p:sp>
    </p:spTree>
    <p:extLst>
      <p:ext uri="{BB962C8B-B14F-4D97-AF65-F5344CB8AC3E}">
        <p14:creationId xmlns:p14="http://schemas.microsoft.com/office/powerpoint/2010/main" val="18310069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DELETEs and INSERTs rows </a:t>
            </a:r>
          </a:p>
          <a:p>
            <a:pPr lvl="1"/>
            <a:r>
              <a:rPr lang="en-US" dirty="0"/>
              <a:t>If we did an UPDATE, we’d still need other DMLs</a:t>
            </a:r>
          </a:p>
          <a:p>
            <a:r>
              <a:rPr lang="en-US" dirty="0"/>
              <a:t>Input TVP uses IDs from a related table</a:t>
            </a:r>
          </a:p>
          <a:p>
            <a:r>
              <a:rPr lang="en-US" dirty="0"/>
              <a:t>Populated new MOTV with local IDs;</a:t>
            </a:r>
          </a:p>
          <a:p>
            <a:pPr lvl="1"/>
            <a:r>
              <a:rPr lang="en-US" dirty="0"/>
              <a:t>Key lookup eliminated from DELETE</a:t>
            </a:r>
          </a:p>
          <a:p>
            <a:r>
              <a:rPr lang="en-US" dirty="0"/>
              <a:t>Duration dropped from 40ms to 7ms</a:t>
            </a:r>
          </a:p>
          <a:p>
            <a:r>
              <a:rPr lang="en-US" dirty="0"/>
              <a:t>82.5% reduction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#5:</a:t>
            </a:r>
            <a:br>
              <a:rPr lang="en-US" dirty="0"/>
            </a:br>
            <a:r>
              <a:rPr lang="en-US" dirty="0"/>
              <a:t>DELETE/INSERT Proc</a:t>
            </a:r>
          </a:p>
        </p:txBody>
      </p:sp>
    </p:spTree>
    <p:extLst>
      <p:ext uri="{BB962C8B-B14F-4D97-AF65-F5344CB8AC3E}">
        <p14:creationId xmlns:p14="http://schemas.microsoft.com/office/powerpoint/2010/main" val="42249162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7CD386-47A8-43FC-2ED1-B9ABCA423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7" y="1832156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IBM Plex Sans" panose="020B0503050203000203" pitchFamily="34" charset="0"/>
                <a:hlinkClick r:id="rId2"/>
              </a:rPr>
              <a:t>Intelligent Query Processing</a:t>
            </a:r>
            <a:endParaRPr lang="en-US" dirty="0">
              <a:latin typeface="IBM Plex Sans" panose="020B0503050203000203" pitchFamily="34" charset="0"/>
            </a:endParaRPr>
          </a:p>
          <a:p>
            <a:pPr lvl="1"/>
            <a:r>
              <a:rPr lang="en-US" b="0" i="0" u="none" strike="noStrike" dirty="0">
                <a:effectLst/>
                <a:latin typeface="IBM Plex Sans" panose="020B0503050203000203" pitchFamily="34" charset="0"/>
                <a:hlinkClick r:id="rId3"/>
              </a:rPr>
              <a:t>Table Variable Deferred Compilation</a:t>
            </a:r>
            <a:endParaRPr lang="en-US" b="0" i="0" u="none" strike="noStrike" dirty="0">
              <a:effectLst/>
              <a:latin typeface="IBM Plex Sans" panose="020B0503050203000203" pitchFamily="34" charset="0"/>
            </a:endParaRPr>
          </a:p>
          <a:p>
            <a:pPr lvl="1"/>
            <a:r>
              <a:rPr lang="en-US" b="0" i="0" u="none" strike="noStrike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Results in the actual cardinality being used</a:t>
            </a:r>
          </a:p>
          <a:p>
            <a:r>
              <a:rPr lang="en-US" b="0" i="0" u="none" strike="noStrike" dirty="0">
                <a:solidFill>
                  <a:srgbClr val="008CBA"/>
                </a:solidFill>
                <a:effectLst/>
                <a:latin typeface="IBM Plex Sans" panose="020B0503050203000203" pitchFamily="34" charset="0"/>
                <a:hlinkClick r:id="rId4"/>
              </a:rPr>
              <a:t>Memory-Optimized </a:t>
            </a:r>
            <a:r>
              <a:rPr lang="en-US" b="0" i="0" u="none" strike="noStrike" dirty="0" err="1">
                <a:solidFill>
                  <a:srgbClr val="008CBA"/>
                </a:solidFill>
                <a:effectLst/>
                <a:latin typeface="IBM Plex Sans" panose="020B0503050203000203" pitchFamily="34" charset="0"/>
                <a:hlinkClick r:id="rId4"/>
              </a:rPr>
              <a:t>TempDB</a:t>
            </a:r>
            <a:r>
              <a:rPr lang="en-US" b="0" i="0" u="none" strike="noStrike" dirty="0">
                <a:solidFill>
                  <a:srgbClr val="008CBA"/>
                </a:solidFill>
                <a:effectLst/>
                <a:latin typeface="IBM Plex Sans" panose="020B0503050203000203" pitchFamily="34" charset="0"/>
                <a:hlinkClick r:id="rId4"/>
              </a:rPr>
              <a:t> Metadata</a:t>
            </a:r>
            <a:endParaRPr lang="en-US" b="0" i="0" u="none" strike="noStrike" dirty="0">
              <a:solidFill>
                <a:srgbClr val="008CBA"/>
              </a:solidFill>
              <a:effectLst/>
              <a:latin typeface="IBM Plex Sans" panose="020B0503050203000203" pitchFamily="34" charset="0"/>
            </a:endParaRPr>
          </a:p>
          <a:p>
            <a:pPr lvl="1"/>
            <a:r>
              <a:rPr lang="en-US" dirty="0">
                <a:solidFill>
                  <a:srgbClr val="171717"/>
                </a:solidFill>
                <a:latin typeface="IBM Plex Sans" panose="020B0503050203000203" pitchFamily="34" charset="0"/>
              </a:rPr>
              <a:t>System tables are optimized, not #temptables</a:t>
            </a:r>
            <a:endParaRPr lang="en-US" b="0" i="0" u="none" strike="noStrike" dirty="0"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1B10D6-39ED-1FA0-C889-3B3D003BC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2019 features</a:t>
            </a:r>
          </a:p>
        </p:txBody>
      </p:sp>
    </p:spTree>
    <p:extLst>
      <p:ext uri="{BB962C8B-B14F-4D97-AF65-F5344CB8AC3E}">
        <p14:creationId xmlns:p14="http://schemas.microsoft.com/office/powerpoint/2010/main" val="29409215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061910-5203-15BF-9BE1-0941281AB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IBM Plex Sans" panose="020B0503050203000203" pitchFamily="34" charset="0"/>
                <a:hlinkClick r:id="rId2"/>
              </a:rPr>
              <a:t>Intelligent Query Processing</a:t>
            </a:r>
            <a:endParaRPr lang="en-US" dirty="0">
              <a:latin typeface="IBM Plex Sans" panose="020B0503050203000203" pitchFamily="34" charset="0"/>
            </a:endParaRP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Cardinality estimation feedback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Memory grant feedback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Optimized plan forcing</a:t>
            </a:r>
          </a:p>
          <a:p>
            <a:r>
              <a:rPr lang="en-US" dirty="0">
                <a:latin typeface="IBM Plex Sans" panose="020B0503050203000203" pitchFamily="34" charset="0"/>
                <a:hlinkClick r:id="rId2"/>
              </a:rPr>
              <a:t>Performance</a:t>
            </a:r>
            <a:endParaRPr lang="en-US" dirty="0">
              <a:latin typeface="IBM Plex Sans" panose="020B0503050203000203" pitchFamily="34" charset="0"/>
            </a:endParaRP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System page latch concurrency enhancements: allows </a:t>
            </a:r>
            <a:r>
              <a:rPr lang="en-US" b="0" i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concurrent updates 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in the GAM and SGAM pages (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  <a:hlinkClick r:id="rId3"/>
              </a:rPr>
              <a:t>details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 and 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  <a:hlinkClick r:id="rId4"/>
              </a:rPr>
              <a:t>more details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)</a:t>
            </a:r>
            <a:endParaRPr lang="en-US" dirty="0">
              <a:solidFill>
                <a:srgbClr val="171717"/>
              </a:solidFill>
              <a:latin typeface="IBM Plex Sans" panose="020B050305020300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23C5D3-1344-CABA-15DA-C1FEF6E5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2022 features</a:t>
            </a:r>
          </a:p>
        </p:txBody>
      </p:sp>
    </p:spTree>
    <p:extLst>
      <p:ext uri="{BB962C8B-B14F-4D97-AF65-F5344CB8AC3E}">
        <p14:creationId xmlns:p14="http://schemas.microsoft.com/office/powerpoint/2010/main" val="1307300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222134B-242D-3470-F08C-14516CF11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Performance with Memory Optimized Table Variables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5C7A74-0F51-4288-341B-5048F1C6F0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304544" y="4141591"/>
            <a:ext cx="5236491" cy="553208"/>
          </a:xfrm>
        </p:spPr>
        <p:txBody>
          <a:bodyPr/>
          <a:lstStyle/>
          <a:p>
            <a:r>
              <a:rPr lang="en-US" dirty="0"/>
              <a:t>Jared Poche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65F6F3-EFBF-1E85-7A0D-2326CECE460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304544" y="4712653"/>
            <a:ext cx="5236491" cy="553208"/>
          </a:xfrm>
        </p:spPr>
        <p:txBody>
          <a:bodyPr/>
          <a:lstStyle/>
          <a:p>
            <a:r>
              <a:rPr lang="en-US" dirty="0"/>
              <a:t>@sqljared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C4605D-D447-E537-B449-52B48953B7A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304544" y="5283715"/>
            <a:ext cx="5236491" cy="553208"/>
          </a:xfrm>
        </p:spPr>
        <p:txBody>
          <a:bodyPr/>
          <a:lstStyle/>
          <a:p>
            <a:r>
              <a:rPr lang="en-CA" dirty="0"/>
              <a:t>/</a:t>
            </a:r>
            <a:r>
              <a:rPr lang="en-CA" dirty="0" err="1"/>
              <a:t>jared</a:t>
            </a:r>
            <a:r>
              <a:rPr lang="en-CA" dirty="0"/>
              <a:t>-poche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8A9B7F9-765F-1526-89BE-9CB842A0584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304544" y="5854778"/>
            <a:ext cx="5236491" cy="553208"/>
          </a:xfrm>
        </p:spPr>
        <p:txBody>
          <a:bodyPr/>
          <a:lstStyle/>
          <a:p>
            <a:r>
              <a:rPr lang="en-US" dirty="0"/>
              <a:t>Sqljared.com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073078-6C24-CD15-3837-994ACAD5E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7171" y="4721329"/>
            <a:ext cx="457200" cy="4572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0221E90-0C5E-5F5E-DDF8-7544A0522B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171" y="5292391"/>
            <a:ext cx="457200" cy="4572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30169483-18EE-04ED-04CC-EE1CC02F22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7171" y="5863453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562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2751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B93FFFB-FB55-C87A-046E-6A96E3799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Intermediate/Advanced level</a:t>
            </a:r>
          </a:p>
          <a:p>
            <a:r>
              <a:rPr lang="en-US" dirty="0"/>
              <a:t>Tuned for high concurrency</a:t>
            </a:r>
          </a:p>
          <a:p>
            <a:r>
              <a:rPr lang="en-US" dirty="0"/>
              <a:t>Goals</a:t>
            </a:r>
          </a:p>
          <a:p>
            <a:pPr lvl="1"/>
            <a:r>
              <a:rPr lang="en-US" dirty="0"/>
              <a:t>Multiple uses for </a:t>
            </a:r>
            <a:r>
              <a:rPr lang="en-US" dirty="0" err="1"/>
              <a:t>motv</a:t>
            </a:r>
            <a:endParaRPr lang="en-US" dirty="0"/>
          </a:p>
          <a:p>
            <a:pPr lvl="1"/>
            <a:r>
              <a:rPr lang="en-US" dirty="0"/>
              <a:t>Reducing buffer latch waits</a:t>
            </a:r>
          </a:p>
          <a:p>
            <a:pPr lvl="1"/>
            <a:r>
              <a:rPr lang="en-US" dirty="0"/>
              <a:t>Eliminate unnecessary DMLs</a:t>
            </a:r>
          </a:p>
          <a:p>
            <a:pPr lvl="1"/>
            <a:r>
              <a:rPr lang="en-US" dirty="0"/>
              <a:t>Review SQL SERVER 2019/22 updates</a:t>
            </a:r>
          </a:p>
          <a:p>
            <a:endParaRPr lang="en-US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7BB378BC-CC6B-B0FF-D496-8E50669F3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Expectations</a:t>
            </a:r>
          </a:p>
        </p:txBody>
      </p:sp>
    </p:spTree>
    <p:extLst>
      <p:ext uri="{BB962C8B-B14F-4D97-AF65-F5344CB8AC3E}">
        <p14:creationId xmlns:p14="http://schemas.microsoft.com/office/powerpoint/2010/main" val="3933370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B93FFFB-FB55-C87A-046E-6A96E3799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Table variables vs temp tables</a:t>
            </a:r>
          </a:p>
          <a:p>
            <a:pPr lvl="1"/>
            <a:r>
              <a:rPr lang="en-US" dirty="0"/>
              <a:t>Statistics vs tempdb contention</a:t>
            </a:r>
          </a:p>
          <a:p>
            <a:r>
              <a:rPr lang="en-US" dirty="0"/>
              <a:t>Hot Page contention</a:t>
            </a:r>
          </a:p>
          <a:p>
            <a:pPr lvl="1"/>
            <a:r>
              <a:rPr lang="en-US" dirty="0"/>
              <a:t>Reduce threads</a:t>
            </a:r>
          </a:p>
          <a:p>
            <a:r>
              <a:rPr lang="en-US" dirty="0"/>
              <a:t>The Halloween Problem</a:t>
            </a:r>
          </a:p>
          <a:p>
            <a:pPr lvl="1"/>
            <a:r>
              <a:rPr lang="en-US" dirty="0"/>
              <a:t>Reduce operations</a:t>
            </a:r>
          </a:p>
          <a:p>
            <a:r>
              <a:rPr lang="en-US" dirty="0"/>
              <a:t>Key Lookups</a:t>
            </a:r>
          </a:p>
          <a:p>
            <a:pPr lvl="1"/>
            <a:r>
              <a:rPr lang="en-US" dirty="0"/>
              <a:t>Adjacent ID improvement</a:t>
            </a:r>
          </a:p>
          <a:p>
            <a:pPr lvl="1"/>
            <a:r>
              <a:rPr lang="en-US" dirty="0"/>
              <a:t>Reduce DML size</a:t>
            </a:r>
          </a:p>
          <a:p>
            <a:r>
              <a:rPr lang="en-US" dirty="0"/>
              <a:t>Using Query Store for examples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7BB378BC-CC6B-B0FF-D496-8E50669F3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3944" y="274281"/>
            <a:ext cx="7004112" cy="1325563"/>
          </a:xfrm>
        </p:spPr>
        <p:txBody>
          <a:bodyPr/>
          <a:lstStyle/>
          <a:p>
            <a:r>
              <a:rPr lang="en-US" dirty="0"/>
              <a:t>Foundations and Topics</a:t>
            </a:r>
          </a:p>
        </p:txBody>
      </p:sp>
    </p:spTree>
    <p:extLst>
      <p:ext uri="{BB962C8B-B14F-4D97-AF65-F5344CB8AC3E}">
        <p14:creationId xmlns:p14="http://schemas.microsoft.com/office/powerpoint/2010/main" val="531149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D01733-57B6-F571-5FAF-5CEA4140F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>
                <a:solidFill>
                  <a:srgbClr val="171717"/>
                </a:solidFill>
                <a:latin typeface="Segoe UI" panose="020B0502040204020203" pitchFamily="34" charset="0"/>
                <a:hlinkClick r:id="rId3"/>
              </a:rPr>
              <a:t>“table</a:t>
            </a:r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  <a:hlinkClick r:id="rId3"/>
              </a:rPr>
              <a:t> variables aren't supported</a:t>
            </a:r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 in the SQL Server optimizer's cost-based reasoning model. As such, they shouldn't be used when cost-based choices are required to achieve an efficient query plan. Temporary tables are preferred when cost-based choices are required.”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Assumes a table variable has 1 row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Bad estimates can yield bad results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Improved in </a:t>
            </a:r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  <a:hlinkClick r:id="rId4"/>
              </a:rPr>
              <a:t>SQL Server 2019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A5D6A1B-87D0-C49E-2841-4B4A36861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Problem</a:t>
            </a:r>
          </a:p>
        </p:txBody>
      </p:sp>
    </p:spTree>
    <p:extLst>
      <p:ext uri="{BB962C8B-B14F-4D97-AF65-F5344CB8AC3E}">
        <p14:creationId xmlns:p14="http://schemas.microsoft.com/office/powerpoint/2010/main" val="2307213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6CF216-125A-BFFF-EF11-4DD1A9BF7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Three main approaches</a:t>
            </a:r>
          </a:p>
          <a:p>
            <a:pPr lvl="1"/>
            <a:r>
              <a:rPr lang="en-US" dirty="0"/>
              <a:t>Trace flags (</a:t>
            </a:r>
            <a:r>
              <a:rPr lang="en-US" b="0" i="0" dirty="0">
                <a:solidFill>
                  <a:srgbClr val="373737"/>
                </a:solidFill>
                <a:effectLst/>
                <a:latin typeface="Roboto" panose="02000000000000000000" pitchFamily="2" charset="0"/>
              </a:rPr>
              <a:t>1118 and 1117)</a:t>
            </a:r>
            <a:endParaRPr lang="en-US" dirty="0"/>
          </a:p>
          <a:p>
            <a:pPr lvl="1"/>
            <a:r>
              <a:rPr lang="en-US" dirty="0"/>
              <a:t>More tempdb files </a:t>
            </a:r>
          </a:p>
          <a:p>
            <a:pPr lvl="1"/>
            <a:r>
              <a:rPr lang="en-US" dirty="0"/>
              <a:t>Create fewer objects</a:t>
            </a:r>
          </a:p>
          <a:p>
            <a:r>
              <a:rPr lang="en-US" dirty="0"/>
              <a:t>Setup creating multiple tempdb files (SQL Server 2016+)</a:t>
            </a:r>
          </a:p>
          <a:p>
            <a:r>
              <a:rPr lang="en-US" dirty="0">
                <a:hlinkClick r:id="rId2"/>
              </a:rPr>
              <a:t>Memory-optimized tempdb metadata</a:t>
            </a:r>
            <a:r>
              <a:rPr lang="en-US" dirty="0"/>
              <a:t> (SQL Server 2019+)</a:t>
            </a:r>
          </a:p>
          <a:p>
            <a:r>
              <a:rPr lang="en-US" dirty="0"/>
              <a:t>Shared GAM</a:t>
            </a:r>
            <a:r>
              <a:rPr lang="en-US"/>
              <a:t>\SGAM Updates </a:t>
            </a:r>
            <a:r>
              <a:rPr lang="en-US" dirty="0"/>
              <a:t>(SQL Server 2022+)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B6A6F3-4CBD-F2FA-E6EF-676C8E94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TempDB</a:t>
            </a:r>
            <a:r>
              <a:rPr lang="en-US" dirty="0"/>
              <a:t> Contention</a:t>
            </a:r>
          </a:p>
        </p:txBody>
      </p:sp>
    </p:spTree>
    <p:extLst>
      <p:ext uri="{BB962C8B-B14F-4D97-AF65-F5344CB8AC3E}">
        <p14:creationId xmlns:p14="http://schemas.microsoft.com/office/powerpoint/2010/main" val="1809379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Multiple temp tables</a:t>
            </a:r>
          </a:p>
          <a:p>
            <a:pPr lvl="1"/>
            <a:r>
              <a:rPr lang="en-US" dirty="0"/>
              <a:t>Many UPDATEs to the tables</a:t>
            </a:r>
          </a:p>
          <a:p>
            <a:pPr lvl="1"/>
            <a:r>
              <a:rPr lang="en-US" dirty="0"/>
              <a:t>Complex logic and conditionals</a:t>
            </a:r>
          </a:p>
          <a:p>
            <a:pPr lvl="1"/>
            <a:r>
              <a:rPr lang="en-US" dirty="0"/>
              <a:t>Significant buffer latch waits</a:t>
            </a:r>
          </a:p>
          <a:p>
            <a:r>
              <a:rPr lang="en-US" dirty="0"/>
              <a:t>Replaced multiple temp tables with </a:t>
            </a:r>
            <a:r>
              <a:rPr lang="en-US" dirty="0" err="1"/>
              <a:t>motv</a:t>
            </a:r>
            <a:endParaRPr lang="en-US" dirty="0"/>
          </a:p>
          <a:p>
            <a:pPr lvl="1"/>
            <a:r>
              <a:rPr lang="en-US" dirty="0"/>
              <a:t>Added a join to the insert, consolidated</a:t>
            </a:r>
          </a:p>
          <a:p>
            <a:r>
              <a:rPr lang="en-US" dirty="0"/>
              <a:t>Reduced duration by 50-60%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#1:</a:t>
            </a:r>
            <a:br>
              <a:rPr lang="en-US" dirty="0"/>
            </a:br>
            <a:r>
              <a:rPr lang="en-US" dirty="0"/>
              <a:t>Temp table replacement</a:t>
            </a:r>
          </a:p>
        </p:txBody>
      </p:sp>
    </p:spTree>
    <p:extLst>
      <p:ext uri="{BB962C8B-B14F-4D97-AF65-F5344CB8AC3E}">
        <p14:creationId xmlns:p14="http://schemas.microsoft.com/office/powerpoint/2010/main" val="271347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5A6499-BFE0-4F9D-39A7-2C6667BD4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Less database time</a:t>
            </a:r>
          </a:p>
          <a:p>
            <a:r>
              <a:rPr lang="en-US" dirty="0"/>
              <a:t>Fewer threads</a:t>
            </a:r>
          </a:p>
          <a:p>
            <a:r>
              <a:rPr lang="en-US" dirty="0"/>
              <a:t>Less blocking\latching</a:t>
            </a:r>
          </a:p>
          <a:p>
            <a:r>
              <a:rPr lang="en-US" dirty="0"/>
              <a:t>Fewer round trips</a:t>
            </a:r>
          </a:p>
          <a:p>
            <a:r>
              <a:rPr lang="en-US" dirty="0"/>
              <a:t>Mind your memory</a:t>
            </a:r>
          </a:p>
          <a:p>
            <a:pPr lvl="1"/>
            <a:r>
              <a:rPr lang="en-US" dirty="0"/>
              <a:t>Consider data size char\varchar</a:t>
            </a:r>
          </a:p>
          <a:p>
            <a:pPr lvl="1"/>
            <a:r>
              <a:rPr lang="en-US" dirty="0"/>
              <a:t>Modify batch size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89552C-7049-672A-6AC1-43B09A0FA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Bulk Procedures and Hot Page Contention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118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9E14F1D1-E4EE-71D9-D46B-7A5AC10F8895}"/>
              </a:ext>
            </a:extLst>
          </p:cNvPr>
          <p:cNvSpPr txBox="1"/>
          <p:nvPr/>
        </p:nvSpPr>
        <p:spPr>
          <a:xfrm>
            <a:off x="6409944" y="2020822"/>
            <a:ext cx="4572000" cy="804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Bulk query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2527FB-2704-FF0C-88C3-C2CDD7BD4C4D}"/>
              </a:ext>
            </a:extLst>
          </p:cNvPr>
          <p:cNvSpPr txBox="1"/>
          <p:nvPr/>
        </p:nvSpPr>
        <p:spPr>
          <a:xfrm>
            <a:off x="999414" y="2020823"/>
            <a:ext cx="4572000" cy="804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Basic query</a:t>
            </a:r>
          </a:p>
        </p:txBody>
      </p:sp>
      <p:pic>
        <p:nvPicPr>
          <p:cNvPr id="31" name="Picture 30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B8BDD3E-B991-67DB-2139-715B6D06A6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4" y="3429000"/>
            <a:ext cx="4286848" cy="1362265"/>
          </a:xfrm>
          <a:prstGeom prst="rect">
            <a:avLst/>
          </a:prstGeom>
        </p:spPr>
      </p:pic>
      <p:pic>
        <p:nvPicPr>
          <p:cNvPr id="33" name="Picture 32" descr="Graphical user interface, text, chat or text message&#10;&#10;Description automatically generated">
            <a:extLst>
              <a:ext uri="{FF2B5EF4-FFF2-40B4-BE49-F238E27FC236}">
                <a16:creationId xmlns:a16="http://schemas.microsoft.com/office/drawing/2014/main" id="{C00B592D-C2A6-0B20-3FE4-34442C487C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944" y="3429000"/>
            <a:ext cx="5096586" cy="169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791363"/>
      </p:ext>
    </p:extLst>
  </p:cSld>
  <p:clrMapOvr>
    <a:masterClrMapping/>
  </p:clrMapOvr>
</p:sld>
</file>

<file path=ppt/theme/theme1.xml><?xml version="1.0" encoding="utf-8"?>
<a:theme xmlns:a="http://schemas.openxmlformats.org/drawingml/2006/main" name="Redgate theme v2">
  <a:themeElements>
    <a:clrScheme name="Redgate PASS Summit">
      <a:dk1>
        <a:srgbClr val="222222"/>
      </a:dk1>
      <a:lt1>
        <a:srgbClr val="FFFFFF"/>
      </a:lt1>
      <a:dk2>
        <a:srgbClr val="CC0000"/>
      </a:dk2>
      <a:lt2>
        <a:srgbClr val="F2F2F2"/>
      </a:lt2>
      <a:accent1>
        <a:srgbClr val="CC0000"/>
      </a:accent1>
      <a:accent2>
        <a:srgbClr val="000000"/>
      </a:accent2>
      <a:accent3>
        <a:srgbClr val="767676"/>
      </a:accent3>
      <a:accent4>
        <a:srgbClr val="790000"/>
      </a:accent4>
      <a:accent5>
        <a:srgbClr val="1AAC1E"/>
      </a:accent5>
      <a:accent6>
        <a:srgbClr val="336DC1"/>
      </a:accent6>
      <a:hlink>
        <a:srgbClr val="336DC1"/>
      </a:hlink>
      <a:folHlink>
        <a:srgbClr val="2A5E9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b="0" i="0" dirty="0" err="1" smtClean="0">
            <a:latin typeface="IBM Plex Sans" panose="020B0503050203000203" pitchFamily="34" charset="77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ass-summit-2022-speaker-template" id="{41520180-9C87-4C31-9BB2-ADA36258D7BA}" vid="{11A7BABA-6F6C-4B38-9BCA-28FC0D41D5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pass-summit-2022-speaker-template</Template>
  <TotalTime>500</TotalTime>
  <Words>948</Words>
  <Application>Microsoft Office PowerPoint</Application>
  <PresentationFormat>Widescreen</PresentationFormat>
  <Paragraphs>181</Paragraphs>
  <Slides>27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IBM Plex Sans Medium</vt:lpstr>
      <vt:lpstr>Roboto Regular</vt:lpstr>
      <vt:lpstr>Roboto Bold</vt:lpstr>
      <vt:lpstr>Calibri Light</vt:lpstr>
      <vt:lpstr>Arial</vt:lpstr>
      <vt:lpstr>Roboto</vt:lpstr>
      <vt:lpstr>IBM Plex Sans</vt:lpstr>
      <vt:lpstr>Segoe UI</vt:lpstr>
      <vt:lpstr>Calibri</vt:lpstr>
      <vt:lpstr>IBM Plex Sans SemiBold</vt:lpstr>
      <vt:lpstr>Redgate theme v2</vt:lpstr>
      <vt:lpstr>Maximizing Performance with Memory Optimized Table Variables</vt:lpstr>
      <vt:lpstr>Jared</vt:lpstr>
      <vt:lpstr>Expectations</vt:lpstr>
      <vt:lpstr>Foundations and Topics</vt:lpstr>
      <vt:lpstr>The Main Problem</vt:lpstr>
      <vt:lpstr>TempDB Contention</vt:lpstr>
      <vt:lpstr>Case Study #1: Temp table replacement</vt:lpstr>
      <vt:lpstr>Bulk Procedures and Hot Page Contention</vt:lpstr>
      <vt:lpstr>PowerPoint Presentation</vt:lpstr>
      <vt:lpstr>PowerPoint Presentation</vt:lpstr>
      <vt:lpstr>Hot Page contention Bulk INSERT – Test Setup</vt:lpstr>
      <vt:lpstr>Consider Memory for MOTV</vt:lpstr>
      <vt:lpstr>The Halloween Problem</vt:lpstr>
      <vt:lpstr>Manual Halloween Protection</vt:lpstr>
      <vt:lpstr>Conditional DML</vt:lpstr>
      <vt:lpstr>Conditional DML (cont.)</vt:lpstr>
      <vt:lpstr>Halloween Demos</vt:lpstr>
      <vt:lpstr>Case Study #2: Halloween UPDATE</vt:lpstr>
      <vt:lpstr>Case Study #3: Halloween Upsert proc </vt:lpstr>
      <vt:lpstr>Adjacent table IDs (Key Lookup)</vt:lpstr>
      <vt:lpstr>Key Lookup Demos</vt:lpstr>
      <vt:lpstr>Case Study #4: Garbage Collection Adjacent</vt:lpstr>
      <vt:lpstr>Case Study #5: DELETE/INSERT Proc</vt:lpstr>
      <vt:lpstr>SQL Server 2019 features</vt:lpstr>
      <vt:lpstr>SQL Server 2022 features</vt:lpstr>
      <vt:lpstr>Maximizing Performance with Memory Optimized Table Variables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Maximizing Performance with Memory Optimized Table Variables</dc:title>
  <dc:subject/>
  <dc:creator>Jared Poche</dc:creator>
  <cp:keywords/>
  <dc:description/>
  <cp:lastModifiedBy>Jared Poche</cp:lastModifiedBy>
  <cp:revision>1</cp:revision>
  <cp:lastPrinted>2015-12-02T11:41:23Z</cp:lastPrinted>
  <dcterms:created xsi:type="dcterms:W3CDTF">2022-11-12T18:06:48Z</dcterms:created>
  <dcterms:modified xsi:type="dcterms:W3CDTF">2025-02-04T16:44:32Z</dcterms:modified>
  <cp:category/>
</cp:coreProperties>
</file>